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5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7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8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9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0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1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2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3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4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5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6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31"/>
  </p:notesMasterIdLst>
  <p:handoutMasterIdLst>
    <p:handoutMasterId r:id="rId32"/>
  </p:handoutMasterIdLst>
  <p:sldIdLst>
    <p:sldId id="270" r:id="rId6"/>
    <p:sldId id="303" r:id="rId7"/>
    <p:sldId id="258" r:id="rId8"/>
    <p:sldId id="288" r:id="rId9"/>
    <p:sldId id="261" r:id="rId10"/>
    <p:sldId id="290" r:id="rId11"/>
    <p:sldId id="289" r:id="rId12"/>
    <p:sldId id="266" r:id="rId13"/>
    <p:sldId id="284" r:id="rId14"/>
    <p:sldId id="291" r:id="rId15"/>
    <p:sldId id="285" r:id="rId16"/>
    <p:sldId id="287" r:id="rId17"/>
    <p:sldId id="292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279" r:id="rId27"/>
    <p:sldId id="302" r:id="rId28"/>
    <p:sldId id="293" r:id="rId29"/>
    <p:sldId id="257" r:id="rId3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116" d="100"/>
          <a:sy n="116" d="100"/>
        </p:scale>
        <p:origin x="208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7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8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9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0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1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2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13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4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package" Target="../embeddings/Microsoft_Excel_Worksheet15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4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b="1">
                <a:solidFill>
                  <a:sysClr val="windowText" lastClr="000000"/>
                </a:solidFill>
              </a:rPr>
              <a:t>Households surveyed in  Bougouni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826350284550989"/>
          <c:y val="0.17171296296296296"/>
          <c:w val="0.70821182168476526"/>
          <c:h val="0.617045056867891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Sheet1!$I$8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Sheet1!$H$9:$H$13</c:f>
              <c:strCache>
                <c:ptCount val="5"/>
                <c:pt idx="0">
                  <c:v>Flola</c:v>
                </c:pt>
                <c:pt idx="1">
                  <c:v>Dieba</c:v>
                </c:pt>
                <c:pt idx="2">
                  <c:v>Madina</c:v>
                </c:pt>
                <c:pt idx="3">
                  <c:v>Sibirila</c:v>
                </c:pt>
                <c:pt idx="4">
                  <c:v>Total</c:v>
                </c:pt>
              </c:strCache>
            </c:strRef>
          </c:cat>
          <c:val>
            <c:numRef>
              <c:f>Sheet1!$I$9:$I$13</c:f>
              <c:numCache>
                <c:formatCode>General</c:formatCode>
                <c:ptCount val="5"/>
                <c:pt idx="0">
                  <c:v>37</c:v>
                </c:pt>
                <c:pt idx="1">
                  <c:v>104</c:v>
                </c:pt>
                <c:pt idx="2">
                  <c:v>118</c:v>
                </c:pt>
                <c:pt idx="3">
                  <c:v>60</c:v>
                </c:pt>
                <c:pt idx="4">
                  <c:v>319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8-418A-9C96-BDA831E78EE0}"/>
            </c:ext>
          </c:extLst>
        </c:ser>
        <c:ser>
          <c:idx val="1"/>
          <c:order val="1"/>
          <c:tx>
            <c:strRef>
              <c:f>Sheet1!$J$8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Sheet1!$H$9:$H$13</c:f>
              <c:strCache>
                <c:ptCount val="5"/>
                <c:pt idx="0">
                  <c:v>Flola</c:v>
                </c:pt>
                <c:pt idx="1">
                  <c:v>Dieba</c:v>
                </c:pt>
                <c:pt idx="2">
                  <c:v>Madina</c:v>
                </c:pt>
                <c:pt idx="3">
                  <c:v>Sibirila</c:v>
                </c:pt>
                <c:pt idx="4">
                  <c:v>Total</c:v>
                </c:pt>
              </c:strCache>
            </c:strRef>
          </c:cat>
          <c:val>
            <c:numRef>
              <c:f>Sheet1!$J$9:$J$13</c:f>
              <c:numCache>
                <c:formatCode>General</c:formatCode>
                <c:ptCount val="5"/>
                <c:pt idx="0">
                  <c:v>30</c:v>
                </c:pt>
                <c:pt idx="1">
                  <c:v>32</c:v>
                </c:pt>
                <c:pt idx="2">
                  <c:v>31</c:v>
                </c:pt>
                <c:pt idx="3">
                  <c:v>32</c:v>
                </c:pt>
                <c:pt idx="4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8-418A-9C96-BDA831E78EE0}"/>
            </c:ext>
          </c:extLst>
        </c:ser>
        <c:ser>
          <c:idx val="2"/>
          <c:order val="2"/>
          <c:tx>
            <c:strRef>
              <c:f>Sheet1!$K$8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Sheet1!$H$9:$H$13</c:f>
              <c:strCache>
                <c:ptCount val="5"/>
                <c:pt idx="0">
                  <c:v>Flola</c:v>
                </c:pt>
                <c:pt idx="1">
                  <c:v>Dieba</c:v>
                </c:pt>
                <c:pt idx="2">
                  <c:v>Madina</c:v>
                </c:pt>
                <c:pt idx="3">
                  <c:v>Sibirila</c:v>
                </c:pt>
                <c:pt idx="4">
                  <c:v>Total</c:v>
                </c:pt>
              </c:strCache>
            </c:strRef>
          </c:cat>
          <c:val>
            <c:numRef>
              <c:f>Sheet1!$K$9:$K$13</c:f>
              <c:numCache>
                <c:formatCode>General</c:formatCode>
                <c:ptCount val="5"/>
                <c:pt idx="0">
                  <c:v>67</c:v>
                </c:pt>
                <c:pt idx="1">
                  <c:v>136</c:v>
                </c:pt>
                <c:pt idx="2">
                  <c:v>149</c:v>
                </c:pt>
                <c:pt idx="3">
                  <c:v>92</c:v>
                </c:pt>
                <c:pt idx="4">
                  <c:v>444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8-418A-9C96-BDA831E78E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848632"/>
        <c:axId val="324856864"/>
      </c:barChart>
      <c:catAx>
        <c:axId val="3248486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100" b="1">
                    <a:solidFill>
                      <a:sysClr val="windowText" lastClr="000000"/>
                    </a:solidFill>
                  </a:rPr>
                  <a:t>Villages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56864"/>
        <c:crosses val="autoZero"/>
        <c:auto val="1"/>
        <c:lblAlgn val="ctr"/>
        <c:lblOffset val="100"/>
        <c:noMultiLvlLbl val="0"/>
      </c:catAx>
      <c:valAx>
        <c:axId val="324856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100" b="1">
                    <a:solidFill>
                      <a:sysClr val="windowText" lastClr="000000"/>
                    </a:solidFill>
                  </a:rPr>
                  <a:t>Number </a:t>
                </a:r>
              </a:p>
            </c:rich>
          </c:tx>
          <c:layout>
            <c:manualLayout>
              <c:xMode val="edge"/>
              <c:yMode val="edge"/>
              <c:x val="1.2314737253587983E-2"/>
              <c:y val="0.379644940215806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48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667534788325537"/>
          <c:y val="0.36913094196558766"/>
          <c:w val="0.14719566243774654"/>
          <c:h val="0.234376640419947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b="1">
                <a:solidFill>
                  <a:sysClr val="windowText" lastClr="000000"/>
                </a:solidFill>
              </a:rPr>
              <a:t>Adoption of</a:t>
            </a:r>
            <a:r>
              <a:rPr lang="fr-FR" b="1" baseline="0">
                <a:solidFill>
                  <a:sysClr val="windowText" lastClr="000000"/>
                </a:solidFill>
              </a:rPr>
              <a:t> Integrated Livestock Packages</a:t>
            </a:r>
            <a:endParaRPr lang="fr-FR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Adoption!$B$91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Adoption!$A$92:$A$101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Adoption!$B$92:$B$101</c:f>
              <c:numCache>
                <c:formatCode>General</c:formatCode>
                <c:ptCount val="10"/>
                <c:pt idx="0">
                  <c:v>81</c:v>
                </c:pt>
                <c:pt idx="1">
                  <c:v>18</c:v>
                </c:pt>
                <c:pt idx="2">
                  <c:v>48</c:v>
                </c:pt>
                <c:pt idx="3">
                  <c:v>130</c:v>
                </c:pt>
                <c:pt idx="4">
                  <c:v>69</c:v>
                </c:pt>
                <c:pt idx="5">
                  <c:v>86</c:v>
                </c:pt>
                <c:pt idx="6">
                  <c:v>42</c:v>
                </c:pt>
                <c:pt idx="7">
                  <c:v>107</c:v>
                </c:pt>
                <c:pt idx="8">
                  <c:v>70</c:v>
                </c:pt>
                <c:pt idx="9">
                  <c:v>651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2C-41A9-A7CC-B10EF88F80C7}"/>
            </c:ext>
          </c:extLst>
        </c:ser>
        <c:ser>
          <c:idx val="1"/>
          <c:order val="1"/>
          <c:tx>
            <c:strRef>
              <c:f>Adoption!$C$91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Adoption!$A$92:$A$101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Adoption!$C$92:$C$101</c:f>
              <c:numCache>
                <c:formatCode>General</c:formatCode>
                <c:ptCount val="10"/>
                <c:pt idx="0">
                  <c:v>55</c:v>
                </c:pt>
                <c:pt idx="1">
                  <c:v>49</c:v>
                </c:pt>
                <c:pt idx="2">
                  <c:v>101</c:v>
                </c:pt>
                <c:pt idx="3">
                  <c:v>188</c:v>
                </c:pt>
                <c:pt idx="4">
                  <c:v>112</c:v>
                </c:pt>
                <c:pt idx="5">
                  <c:v>164</c:v>
                </c:pt>
                <c:pt idx="6">
                  <c:v>50</c:v>
                </c:pt>
                <c:pt idx="7">
                  <c:v>98</c:v>
                </c:pt>
                <c:pt idx="8">
                  <c:v>157</c:v>
                </c:pt>
                <c:pt idx="9">
                  <c:v>974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2C-41A9-A7CC-B10EF88F80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4859608"/>
        <c:axId val="324860000"/>
      </c:barChart>
      <c:catAx>
        <c:axId val="324859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60000"/>
        <c:crosses val="autoZero"/>
        <c:auto val="1"/>
        <c:lblAlgn val="ctr"/>
        <c:lblOffset val="100"/>
        <c:noMultiLvlLbl val="0"/>
      </c:catAx>
      <c:valAx>
        <c:axId val="324860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59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257895888013993"/>
          <c:y val="0.30634186351706039"/>
          <c:w val="7.3552056994860046E-2"/>
          <c:h val="0.15625109361329836"/>
        </c:manualLayout>
      </c:layout>
      <c:overlay val="0"/>
      <c:spPr>
        <a:noFill/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300" dirty="0">
                <a:solidFill>
                  <a:srgbClr val="FF0000"/>
                </a:solidFill>
              </a:rPr>
              <a:t>Barriers to SI Innovations Adoption in Bougouni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Sheet2!$C$7</c:f>
              <c:strCache>
                <c:ptCount val="1"/>
                <c:pt idx="0">
                  <c:v>Bougouni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B32E-4F94-B73D-574176B397D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B32E-4F94-B73D-574176B397D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B32E-4F94-B73D-574176B397D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B32E-4F94-B73D-574176B397D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B32E-4F94-B73D-574176B397D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B32E-4F94-B73D-574176B397D1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Sheet2!$B$8:$B$13</c:f>
              <c:strCache>
                <c:ptCount val="6"/>
                <c:pt idx="0">
                  <c:v>Social Factors</c:v>
                </c:pt>
                <c:pt idx="1">
                  <c:v>Lack of/ insufficient information</c:v>
                </c:pt>
                <c:pt idx="2">
                  <c:v>Lack of/ insufficient training and technical skills</c:v>
                </c:pt>
                <c:pt idx="3">
                  <c:v>Lack of/ insufficient labour</c:v>
                </c:pt>
                <c:pt idx="4">
                  <c:v>Lack of/ insufficient materials</c:v>
                </c:pt>
                <c:pt idx="5">
                  <c:v>Lack of/ insufficient financial resources</c:v>
                </c:pt>
              </c:strCache>
            </c:strRef>
          </c:cat>
          <c:val>
            <c:numRef>
              <c:f>Sheet2!$C$8:$C$13</c:f>
              <c:numCache>
                <c:formatCode>General</c:formatCode>
                <c:ptCount val="6"/>
                <c:pt idx="0">
                  <c:v>95</c:v>
                </c:pt>
                <c:pt idx="1">
                  <c:v>78</c:v>
                </c:pt>
                <c:pt idx="2">
                  <c:v>96</c:v>
                </c:pt>
                <c:pt idx="3">
                  <c:v>46</c:v>
                </c:pt>
                <c:pt idx="4">
                  <c:v>74</c:v>
                </c:pt>
                <c:pt idx="5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32E-4F94-B73D-574176B397D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en-US" sz="1300" b="1" i="0" u="none" strike="noStrike" baseline="0" dirty="0">
                <a:solidFill>
                  <a:srgbClr val="FF0000"/>
                </a:solidFill>
                <a:effectLst/>
              </a:rPr>
              <a:t>Barriers to SI Innovations Adoption in </a:t>
            </a:r>
            <a:r>
              <a:rPr lang="en-US" sz="1300" dirty="0">
                <a:solidFill>
                  <a:srgbClr val="FF0000"/>
                </a:solidFill>
              </a:rPr>
              <a:t>Koutiala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Sheet2!$C$18</c:f>
              <c:strCache>
                <c:ptCount val="1"/>
                <c:pt idx="0">
                  <c:v>Koutiala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B37D-4156-88E7-BC08BB327D8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B37D-4156-88E7-BC08BB327D8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B37D-4156-88E7-BC08BB327D8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B37D-4156-88E7-BC08BB327D8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B37D-4156-88E7-BC08BB327D8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B37D-4156-88E7-BC08BB327D80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Sheet2!$B$19:$B$24</c:f>
              <c:strCache>
                <c:ptCount val="6"/>
                <c:pt idx="0">
                  <c:v>Social Factors</c:v>
                </c:pt>
                <c:pt idx="1">
                  <c:v>Lack of/ insufficient information</c:v>
                </c:pt>
                <c:pt idx="2">
                  <c:v>Lack of/ insufficient training and technical skills</c:v>
                </c:pt>
                <c:pt idx="3">
                  <c:v>Lack of/ insufficient labour</c:v>
                </c:pt>
                <c:pt idx="4">
                  <c:v>Lack of/ insufficient materials</c:v>
                </c:pt>
                <c:pt idx="5">
                  <c:v>Lack of/ insufficient financial resources</c:v>
                </c:pt>
              </c:strCache>
            </c:strRef>
          </c:cat>
          <c:val>
            <c:numRef>
              <c:f>Sheet2!$C$19:$C$24</c:f>
              <c:numCache>
                <c:formatCode>General</c:formatCode>
                <c:ptCount val="6"/>
                <c:pt idx="0">
                  <c:v>70</c:v>
                </c:pt>
                <c:pt idx="1">
                  <c:v>173</c:v>
                </c:pt>
                <c:pt idx="2">
                  <c:v>317</c:v>
                </c:pt>
                <c:pt idx="3">
                  <c:v>188</c:v>
                </c:pt>
                <c:pt idx="4">
                  <c:v>198</c:v>
                </c:pt>
                <c:pt idx="5">
                  <c:v>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37D-4156-88E7-BC08BB327D8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1200" b="1">
                <a:solidFill>
                  <a:sysClr val="windowText" lastClr="000000"/>
                </a:solidFill>
              </a:rPr>
              <a:t>SI</a:t>
            </a:r>
            <a:r>
              <a:rPr lang="fr-FR" sz="1200" b="1" baseline="0">
                <a:solidFill>
                  <a:sysClr val="windowText" lastClr="000000"/>
                </a:solidFill>
              </a:rPr>
              <a:t> Innovations Dissemination Channels in Bougouni </a:t>
            </a:r>
            <a:endParaRPr lang="fr-FR" sz="1200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Sheet3!$K$3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Sheet3!$J$4:$J$8</c:f>
              <c:strCache>
                <c:ptCount val="5"/>
                <c:pt idx="0">
                  <c:v>Radio</c:v>
                </c:pt>
                <c:pt idx="1">
                  <c:v>Farmers</c:v>
                </c:pt>
                <c:pt idx="2">
                  <c:v>Res Inst</c:v>
                </c:pt>
                <c:pt idx="3">
                  <c:v>NGOs</c:v>
                </c:pt>
                <c:pt idx="4">
                  <c:v>TPs</c:v>
                </c:pt>
              </c:strCache>
            </c:strRef>
          </c:cat>
          <c:val>
            <c:numRef>
              <c:f>Sheet3!$K$4:$K$8</c:f>
              <c:numCache>
                <c:formatCode>General</c:formatCode>
                <c:ptCount val="5"/>
                <c:pt idx="0">
                  <c:v>54</c:v>
                </c:pt>
                <c:pt idx="1">
                  <c:v>105</c:v>
                </c:pt>
                <c:pt idx="2">
                  <c:v>154</c:v>
                </c:pt>
                <c:pt idx="3">
                  <c:v>25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EE-4683-8906-D7BE971E0AB4}"/>
            </c:ext>
          </c:extLst>
        </c:ser>
        <c:ser>
          <c:idx val="1"/>
          <c:order val="1"/>
          <c:tx>
            <c:strRef>
              <c:f>Sheet3!$L$3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Sheet3!$J$4:$J$8</c:f>
              <c:strCache>
                <c:ptCount val="5"/>
                <c:pt idx="0">
                  <c:v>Radio</c:v>
                </c:pt>
                <c:pt idx="1">
                  <c:v>Farmers</c:v>
                </c:pt>
                <c:pt idx="2">
                  <c:v>Res Inst</c:v>
                </c:pt>
                <c:pt idx="3">
                  <c:v>NGOs</c:v>
                </c:pt>
                <c:pt idx="4">
                  <c:v>TPs</c:v>
                </c:pt>
              </c:strCache>
            </c:strRef>
          </c:cat>
          <c:val>
            <c:numRef>
              <c:f>Sheet3!$L$4:$L$8</c:f>
              <c:numCache>
                <c:formatCode>General</c:formatCode>
                <c:ptCount val="5"/>
                <c:pt idx="0">
                  <c:v>432</c:v>
                </c:pt>
                <c:pt idx="1">
                  <c:v>339</c:v>
                </c:pt>
                <c:pt idx="2">
                  <c:v>290</c:v>
                </c:pt>
                <c:pt idx="3">
                  <c:v>327</c:v>
                </c:pt>
                <c:pt idx="4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EE-4683-8906-D7BE971E0A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0881488"/>
        <c:axId val="330881880"/>
      </c:barChart>
      <c:catAx>
        <c:axId val="33088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81880"/>
        <c:crosses val="autoZero"/>
        <c:auto val="1"/>
        <c:lblAlgn val="ctr"/>
        <c:lblOffset val="100"/>
        <c:noMultiLvlLbl val="0"/>
      </c:catAx>
      <c:valAx>
        <c:axId val="330881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81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091229221347334"/>
          <c:y val="0.42460593467483232"/>
          <c:w val="7.8532152230971125E-2"/>
          <c:h val="0.15625109361329836"/>
        </c:manualLayout>
      </c:layout>
      <c:overlay val="0"/>
      <c:spPr>
        <a:noFill/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1100" b="1" i="0" u="none" strike="noStrike" baseline="0">
                <a:solidFill>
                  <a:sysClr val="windowText" lastClr="000000"/>
                </a:solidFill>
                <a:effectLst/>
              </a:rPr>
              <a:t>SI Innovations Dissemination Channels in Koutiala</a:t>
            </a:r>
            <a:endParaRPr lang="fr-FR" sz="1100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Sheet3!$P$3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Sheet3!$O$4:$O$8</c:f>
              <c:strCache>
                <c:ptCount val="5"/>
                <c:pt idx="0">
                  <c:v>Radio</c:v>
                </c:pt>
                <c:pt idx="1">
                  <c:v>Farmers</c:v>
                </c:pt>
                <c:pt idx="2">
                  <c:v>Res Inst</c:v>
                </c:pt>
                <c:pt idx="3">
                  <c:v>NGOs</c:v>
                </c:pt>
                <c:pt idx="4">
                  <c:v>TPs</c:v>
                </c:pt>
              </c:strCache>
            </c:strRef>
          </c:cat>
          <c:val>
            <c:numRef>
              <c:f>Sheet3!$P$4:$P$8</c:f>
              <c:numCache>
                <c:formatCode>General</c:formatCode>
                <c:ptCount val="5"/>
                <c:pt idx="0">
                  <c:v>364</c:v>
                </c:pt>
                <c:pt idx="1">
                  <c:v>165</c:v>
                </c:pt>
                <c:pt idx="2">
                  <c:v>709</c:v>
                </c:pt>
                <c:pt idx="3">
                  <c:v>390</c:v>
                </c:pt>
                <c:pt idx="4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26-4FEB-A2AA-013210C9DAAF}"/>
            </c:ext>
          </c:extLst>
        </c:ser>
        <c:ser>
          <c:idx val="1"/>
          <c:order val="1"/>
          <c:tx>
            <c:strRef>
              <c:f>Sheet3!$Q$3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Sheet3!$O$4:$O$8</c:f>
              <c:strCache>
                <c:ptCount val="5"/>
                <c:pt idx="0">
                  <c:v>Radio</c:v>
                </c:pt>
                <c:pt idx="1">
                  <c:v>Farmers</c:v>
                </c:pt>
                <c:pt idx="2">
                  <c:v>Res Inst</c:v>
                </c:pt>
                <c:pt idx="3">
                  <c:v>NGOs</c:v>
                </c:pt>
                <c:pt idx="4">
                  <c:v>TPs</c:v>
                </c:pt>
              </c:strCache>
            </c:strRef>
          </c:cat>
          <c:val>
            <c:numRef>
              <c:f>Sheet3!$Q$4:$Q$8</c:f>
              <c:numCache>
                <c:formatCode>General</c:formatCode>
                <c:ptCount val="5"/>
                <c:pt idx="0">
                  <c:v>817</c:v>
                </c:pt>
                <c:pt idx="1">
                  <c:v>1016</c:v>
                </c:pt>
                <c:pt idx="2">
                  <c:v>472</c:v>
                </c:pt>
                <c:pt idx="3">
                  <c:v>883</c:v>
                </c:pt>
                <c:pt idx="4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26-4FEB-A2AA-013210C9DA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0882272"/>
        <c:axId val="330884232"/>
      </c:barChart>
      <c:catAx>
        <c:axId val="330882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84232"/>
        <c:crosses val="autoZero"/>
        <c:auto val="1"/>
        <c:lblAlgn val="ctr"/>
        <c:lblOffset val="100"/>
        <c:noMultiLvlLbl val="0"/>
      </c:catAx>
      <c:valAx>
        <c:axId val="330884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82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1200" b="1">
                <a:solidFill>
                  <a:sysClr val="windowText" lastClr="000000"/>
                </a:solidFill>
              </a:rPr>
              <a:t>Factors Increasing Agricultural Production in Bougouni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Sheet9!$U$9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Sheet9!$T$10:$T$13</c:f>
              <c:strCache>
                <c:ptCount val="4"/>
                <c:pt idx="0">
                  <c:v>Cultivated area Increase</c:v>
                </c:pt>
                <c:pt idx="1">
                  <c:v>Adoption of SI Innovations</c:v>
                </c:pt>
                <c:pt idx="2">
                  <c:v>Good Rainfall</c:v>
                </c:pt>
                <c:pt idx="3">
                  <c:v>External means of production</c:v>
                </c:pt>
              </c:strCache>
            </c:strRef>
          </c:cat>
          <c:val>
            <c:numRef>
              <c:f>Sheet9!$U$10:$U$13</c:f>
              <c:numCache>
                <c:formatCode>General</c:formatCode>
                <c:ptCount val="4"/>
                <c:pt idx="0">
                  <c:v>191</c:v>
                </c:pt>
                <c:pt idx="1">
                  <c:v>102</c:v>
                </c:pt>
                <c:pt idx="2">
                  <c:v>61</c:v>
                </c:pt>
                <c:pt idx="3">
                  <c:v>243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B5-444E-86A4-AB2A32302973}"/>
            </c:ext>
          </c:extLst>
        </c:ser>
        <c:ser>
          <c:idx val="1"/>
          <c:order val="1"/>
          <c:tx>
            <c:strRef>
              <c:f>Sheet9!$V$9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Sheet9!$T$10:$T$13</c:f>
              <c:strCache>
                <c:ptCount val="4"/>
                <c:pt idx="0">
                  <c:v>Cultivated area Increase</c:v>
                </c:pt>
                <c:pt idx="1">
                  <c:v>Adoption of SI Innovations</c:v>
                </c:pt>
                <c:pt idx="2">
                  <c:v>Good Rainfall</c:v>
                </c:pt>
                <c:pt idx="3">
                  <c:v>External means of production</c:v>
                </c:pt>
              </c:strCache>
            </c:strRef>
          </c:cat>
          <c:val>
            <c:numRef>
              <c:f>Sheet9!$V$10:$V$13</c:f>
              <c:numCache>
                <c:formatCode>General</c:formatCode>
                <c:ptCount val="4"/>
                <c:pt idx="0">
                  <c:v>72</c:v>
                </c:pt>
                <c:pt idx="1">
                  <c:v>161</c:v>
                </c:pt>
                <c:pt idx="2">
                  <c:v>202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B5-444E-86A4-AB2A323029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0888152"/>
        <c:axId val="330879920"/>
      </c:barChart>
      <c:catAx>
        <c:axId val="3308881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79920"/>
        <c:crosses val="autoZero"/>
        <c:auto val="1"/>
        <c:lblAlgn val="ctr"/>
        <c:lblOffset val="100"/>
        <c:noMultiLvlLbl val="0"/>
      </c:catAx>
      <c:valAx>
        <c:axId val="330879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88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1200" b="1" i="0" u="none" strike="noStrike" baseline="0">
                <a:solidFill>
                  <a:sysClr val="windowText" lastClr="000000"/>
                </a:solidFill>
                <a:effectLst/>
              </a:rPr>
              <a:t>Factors Increasing Agricultural Production in Koutiala</a:t>
            </a:r>
            <a:endParaRPr lang="fr-FR" sz="1200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Sheet9!$U$32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Sheet9!$T$33:$T$36</c:f>
              <c:strCache>
                <c:ptCount val="4"/>
                <c:pt idx="0">
                  <c:v>Field Increase</c:v>
                </c:pt>
                <c:pt idx="1">
                  <c:v>Adoption of SI Innovations</c:v>
                </c:pt>
                <c:pt idx="2">
                  <c:v>Good Rainfall</c:v>
                </c:pt>
                <c:pt idx="3">
                  <c:v>External means of production</c:v>
                </c:pt>
              </c:strCache>
            </c:strRef>
          </c:cat>
          <c:val>
            <c:numRef>
              <c:f>Sheet9!$U$33:$U$36</c:f>
              <c:numCache>
                <c:formatCode>General</c:formatCode>
                <c:ptCount val="4"/>
                <c:pt idx="0">
                  <c:v>666</c:v>
                </c:pt>
                <c:pt idx="1">
                  <c:v>629</c:v>
                </c:pt>
                <c:pt idx="2">
                  <c:v>241</c:v>
                </c:pt>
                <c:pt idx="3">
                  <c:v>786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9F-4DD3-BA7C-7D0A33320599}"/>
            </c:ext>
          </c:extLst>
        </c:ser>
        <c:ser>
          <c:idx val="1"/>
          <c:order val="1"/>
          <c:tx>
            <c:strRef>
              <c:f>Sheet9!$V$32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Sheet9!$T$33:$T$36</c:f>
              <c:strCache>
                <c:ptCount val="4"/>
                <c:pt idx="0">
                  <c:v>Field Increase</c:v>
                </c:pt>
                <c:pt idx="1">
                  <c:v>Adoption of SI Innovations</c:v>
                </c:pt>
                <c:pt idx="2">
                  <c:v>Good Rainfall</c:v>
                </c:pt>
                <c:pt idx="3">
                  <c:v>External means of production</c:v>
                </c:pt>
              </c:strCache>
            </c:strRef>
          </c:cat>
          <c:val>
            <c:numRef>
              <c:f>Sheet9!$V$33:$V$36</c:f>
              <c:numCache>
                <c:formatCode>General</c:formatCode>
                <c:ptCount val="4"/>
                <c:pt idx="0">
                  <c:v>140</c:v>
                </c:pt>
                <c:pt idx="1">
                  <c:v>177</c:v>
                </c:pt>
                <c:pt idx="2">
                  <c:v>565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9F-4DD3-BA7C-7D0A333205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0880312"/>
        <c:axId val="330880704"/>
      </c:barChart>
      <c:catAx>
        <c:axId val="330880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80704"/>
        <c:crosses val="autoZero"/>
        <c:auto val="1"/>
        <c:lblAlgn val="ctr"/>
        <c:lblOffset val="100"/>
        <c:noMultiLvlLbl val="0"/>
      </c:catAx>
      <c:valAx>
        <c:axId val="330880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80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b="1" baseline="0">
                <a:solidFill>
                  <a:sysClr val="windowText" lastClr="000000"/>
                </a:solidFill>
              </a:rPr>
              <a:t>Adoption of Contour Bounding</a:t>
            </a:r>
            <a:endParaRPr lang="fr-FR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Adoption!$B$4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Adoption!$A$5:$A$14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Adoption!$B$5:$B$14</c:f>
              <c:numCache>
                <c:formatCode>General</c:formatCode>
                <c:ptCount val="10"/>
                <c:pt idx="0">
                  <c:v>48</c:v>
                </c:pt>
                <c:pt idx="1">
                  <c:v>14</c:v>
                </c:pt>
                <c:pt idx="2">
                  <c:v>41</c:v>
                </c:pt>
                <c:pt idx="3">
                  <c:v>157</c:v>
                </c:pt>
                <c:pt idx="4">
                  <c:v>61</c:v>
                </c:pt>
                <c:pt idx="5">
                  <c:v>84</c:v>
                </c:pt>
                <c:pt idx="6">
                  <c:v>12</c:v>
                </c:pt>
                <c:pt idx="7">
                  <c:v>98</c:v>
                </c:pt>
                <c:pt idx="8">
                  <c:v>78</c:v>
                </c:pt>
                <c:pt idx="9">
                  <c:v>593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E0-4777-856B-184C6529255B}"/>
            </c:ext>
          </c:extLst>
        </c:ser>
        <c:ser>
          <c:idx val="1"/>
          <c:order val="1"/>
          <c:tx>
            <c:strRef>
              <c:f>Adoption!$C$4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Adoption!$A$5:$A$14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Adoption!$C$5:$C$14</c:f>
              <c:numCache>
                <c:formatCode>General</c:formatCode>
                <c:ptCount val="10"/>
                <c:pt idx="0">
                  <c:v>88</c:v>
                </c:pt>
                <c:pt idx="1">
                  <c:v>53</c:v>
                </c:pt>
                <c:pt idx="2">
                  <c:v>108</c:v>
                </c:pt>
                <c:pt idx="3">
                  <c:v>161</c:v>
                </c:pt>
                <c:pt idx="4">
                  <c:v>120</c:v>
                </c:pt>
                <c:pt idx="5">
                  <c:v>166</c:v>
                </c:pt>
                <c:pt idx="6">
                  <c:v>80</c:v>
                </c:pt>
                <c:pt idx="7">
                  <c:v>107</c:v>
                </c:pt>
                <c:pt idx="8">
                  <c:v>149</c:v>
                </c:pt>
                <c:pt idx="9">
                  <c:v>1032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E0-4777-856B-184C652925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0891680"/>
        <c:axId val="330882664"/>
      </c:barChart>
      <c:catAx>
        <c:axId val="330891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82664"/>
        <c:crosses val="autoZero"/>
        <c:auto val="1"/>
        <c:lblAlgn val="ctr"/>
        <c:lblOffset val="100"/>
        <c:noMultiLvlLbl val="0"/>
      </c:catAx>
      <c:valAx>
        <c:axId val="330882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91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0202340332458431"/>
          <c:y val="0.34337890055409742"/>
          <c:w val="8.6679352580927391E-2"/>
          <c:h val="0.167434383202099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b="1">
                <a:solidFill>
                  <a:sysClr val="windowText" lastClr="000000"/>
                </a:solidFill>
              </a:rPr>
              <a:t>Adoption of New Sorghum Varieties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Adoption!$B$21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Adoption!$A$22:$A$31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Adoption!$B$22:$B$31</c:f>
              <c:numCache>
                <c:formatCode>General</c:formatCode>
                <c:ptCount val="10"/>
                <c:pt idx="0">
                  <c:v>56</c:v>
                </c:pt>
                <c:pt idx="1">
                  <c:v>23</c:v>
                </c:pt>
                <c:pt idx="2">
                  <c:v>76</c:v>
                </c:pt>
                <c:pt idx="3">
                  <c:v>207</c:v>
                </c:pt>
                <c:pt idx="4">
                  <c:v>96</c:v>
                </c:pt>
                <c:pt idx="5">
                  <c:v>182</c:v>
                </c:pt>
                <c:pt idx="6">
                  <c:v>36</c:v>
                </c:pt>
                <c:pt idx="7">
                  <c:v>159</c:v>
                </c:pt>
                <c:pt idx="8">
                  <c:v>165</c:v>
                </c:pt>
                <c:pt idx="9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C9-4943-9667-8C67B4A1DF8D}"/>
            </c:ext>
          </c:extLst>
        </c:ser>
        <c:ser>
          <c:idx val="1"/>
          <c:order val="1"/>
          <c:tx>
            <c:strRef>
              <c:f>Adoption!$C$21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Adoption!$A$22:$A$31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Adoption!$C$22:$C$31</c:f>
              <c:numCache>
                <c:formatCode>General</c:formatCode>
                <c:ptCount val="10"/>
                <c:pt idx="0">
                  <c:v>80</c:v>
                </c:pt>
                <c:pt idx="1">
                  <c:v>44</c:v>
                </c:pt>
                <c:pt idx="2">
                  <c:v>73</c:v>
                </c:pt>
                <c:pt idx="3">
                  <c:v>111</c:v>
                </c:pt>
                <c:pt idx="4">
                  <c:v>85</c:v>
                </c:pt>
                <c:pt idx="5">
                  <c:v>68</c:v>
                </c:pt>
                <c:pt idx="6">
                  <c:v>56</c:v>
                </c:pt>
                <c:pt idx="7">
                  <c:v>46</c:v>
                </c:pt>
                <c:pt idx="8">
                  <c:v>62</c:v>
                </c:pt>
                <c:pt idx="9">
                  <c:v>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C9-4943-9667-8C67B4A1DF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0886976"/>
        <c:axId val="330887760"/>
      </c:barChart>
      <c:catAx>
        <c:axId val="330886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87760"/>
        <c:crosses val="autoZero"/>
        <c:auto val="1"/>
        <c:lblAlgn val="ctr"/>
        <c:lblOffset val="100"/>
        <c:noMultiLvlLbl val="0"/>
      </c:catAx>
      <c:valAx>
        <c:axId val="33088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86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0480118110236196"/>
          <c:y val="0.30171223388743068"/>
          <c:w val="8.6679352580927391E-2"/>
          <c:h val="0.167434383202099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1100" b="1" i="0" baseline="0">
                <a:solidFill>
                  <a:sysClr val="windowText" lastClr="000000"/>
                </a:solidFill>
                <a:effectLst/>
              </a:rPr>
              <a:t>Insufficiency of Last season harvests to cover households foods needs over 12 months</a:t>
            </a:r>
            <a:endParaRPr lang="fr-FR" sz="1100">
              <a:solidFill>
                <a:sysClr val="windowText" lastClr="000000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Sheet1!$B$30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Sheet1!$A$31:$A$40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Sheet1!$B$31:$B$40</c:f>
              <c:numCache>
                <c:formatCode>General</c:formatCode>
                <c:ptCount val="10"/>
                <c:pt idx="0">
                  <c:v>67</c:v>
                </c:pt>
                <c:pt idx="1">
                  <c:v>45</c:v>
                </c:pt>
                <c:pt idx="2">
                  <c:v>61</c:v>
                </c:pt>
                <c:pt idx="3">
                  <c:v>147</c:v>
                </c:pt>
                <c:pt idx="4">
                  <c:v>92</c:v>
                </c:pt>
                <c:pt idx="5">
                  <c:v>118</c:v>
                </c:pt>
                <c:pt idx="6">
                  <c:v>40</c:v>
                </c:pt>
                <c:pt idx="7">
                  <c:v>118</c:v>
                </c:pt>
                <c:pt idx="8">
                  <c:v>102</c:v>
                </c:pt>
                <c:pt idx="9">
                  <c:v>790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CE-4A28-9B05-A731FA3BD23D}"/>
            </c:ext>
          </c:extLst>
        </c:ser>
        <c:ser>
          <c:idx val="1"/>
          <c:order val="1"/>
          <c:tx>
            <c:strRef>
              <c:f>Sheet1!$C$30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Sheet1!$A$31:$A$40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Sheet1!$C$31:$C$40</c:f>
              <c:numCache>
                <c:formatCode>General</c:formatCode>
                <c:ptCount val="10"/>
                <c:pt idx="0">
                  <c:v>69</c:v>
                </c:pt>
                <c:pt idx="1">
                  <c:v>22</c:v>
                </c:pt>
                <c:pt idx="2">
                  <c:v>88</c:v>
                </c:pt>
                <c:pt idx="3">
                  <c:v>171</c:v>
                </c:pt>
                <c:pt idx="4">
                  <c:v>89</c:v>
                </c:pt>
                <c:pt idx="5">
                  <c:v>132</c:v>
                </c:pt>
                <c:pt idx="6">
                  <c:v>52</c:v>
                </c:pt>
                <c:pt idx="7">
                  <c:v>87</c:v>
                </c:pt>
                <c:pt idx="8">
                  <c:v>125</c:v>
                </c:pt>
                <c:pt idx="9">
                  <c:v>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CE-4A28-9B05-A731FA3BD2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0894816"/>
        <c:axId val="330893640"/>
      </c:barChart>
      <c:catAx>
        <c:axId val="330894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93640"/>
        <c:crosses val="autoZero"/>
        <c:auto val="1"/>
        <c:lblAlgn val="ctr"/>
        <c:lblOffset val="100"/>
        <c:noMultiLvlLbl val="0"/>
      </c:catAx>
      <c:valAx>
        <c:axId val="330893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94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b="1">
                <a:solidFill>
                  <a:sysClr val="windowText" lastClr="000000"/>
                </a:solidFill>
              </a:rPr>
              <a:t>Household Surveyed in Koutiala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081714785651792"/>
          <c:y val="0.12541666666666668"/>
          <c:w val="0.70638648293963258"/>
          <c:h val="0.519416010498687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Sheet1!$G$26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Sheet1!$F$27:$F$32</c:f>
              <c:strCache>
                <c:ptCount val="6"/>
                <c:pt idx="0">
                  <c:v>M'Pessoba</c:v>
                </c:pt>
                <c:pt idx="1">
                  <c:v>Nampossela</c:v>
                </c:pt>
                <c:pt idx="2">
                  <c:v>N'Golonianasso</c:v>
                </c:pt>
                <c:pt idx="3">
                  <c:v>Sirakélé</c:v>
                </c:pt>
                <c:pt idx="4">
                  <c:v>Zansoni</c:v>
                </c:pt>
                <c:pt idx="5">
                  <c:v>Total</c:v>
                </c:pt>
              </c:strCache>
            </c:strRef>
          </c:cat>
          <c:val>
            <c:numRef>
              <c:f>Sheet1!$G$27:$G$32</c:f>
              <c:numCache>
                <c:formatCode>General</c:formatCode>
                <c:ptCount val="6"/>
                <c:pt idx="0">
                  <c:v>269</c:v>
                </c:pt>
                <c:pt idx="1">
                  <c:v>148</c:v>
                </c:pt>
                <c:pt idx="2">
                  <c:v>217</c:v>
                </c:pt>
                <c:pt idx="3">
                  <c:v>181</c:v>
                </c:pt>
                <c:pt idx="4">
                  <c:v>206</c:v>
                </c:pt>
                <c:pt idx="5">
                  <c:v>1021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A3-4197-A1E8-7FB25FE48D52}"/>
            </c:ext>
          </c:extLst>
        </c:ser>
        <c:ser>
          <c:idx val="1"/>
          <c:order val="1"/>
          <c:tx>
            <c:strRef>
              <c:f>Sheet1!$H$26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Sheet1!$F$27:$F$32</c:f>
              <c:strCache>
                <c:ptCount val="6"/>
                <c:pt idx="0">
                  <c:v>M'Pessoba</c:v>
                </c:pt>
                <c:pt idx="1">
                  <c:v>Nampossela</c:v>
                </c:pt>
                <c:pt idx="2">
                  <c:v>N'Golonianasso</c:v>
                </c:pt>
                <c:pt idx="3">
                  <c:v>Sirakélé</c:v>
                </c:pt>
                <c:pt idx="4">
                  <c:v>Zansoni</c:v>
                </c:pt>
                <c:pt idx="5">
                  <c:v>Total</c:v>
                </c:pt>
              </c:strCache>
            </c:strRef>
          </c:cat>
          <c:val>
            <c:numRef>
              <c:f>Sheet1!$H$27:$H$32</c:f>
              <c:numCache>
                <c:formatCode>General</c:formatCode>
                <c:ptCount val="6"/>
                <c:pt idx="0">
                  <c:v>49</c:v>
                </c:pt>
                <c:pt idx="1">
                  <c:v>33</c:v>
                </c:pt>
                <c:pt idx="2">
                  <c:v>33</c:v>
                </c:pt>
                <c:pt idx="3">
                  <c:v>24</c:v>
                </c:pt>
                <c:pt idx="4">
                  <c:v>21</c:v>
                </c:pt>
                <c:pt idx="5">
                  <c:v>160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A3-4197-A1E8-7FB25FE48D52}"/>
            </c:ext>
          </c:extLst>
        </c:ser>
        <c:ser>
          <c:idx val="2"/>
          <c:order val="2"/>
          <c:tx>
            <c:strRef>
              <c:f>Sheet1!$I$26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Sheet1!$F$27:$F$32</c:f>
              <c:strCache>
                <c:ptCount val="6"/>
                <c:pt idx="0">
                  <c:v>M'Pessoba</c:v>
                </c:pt>
                <c:pt idx="1">
                  <c:v>Nampossela</c:v>
                </c:pt>
                <c:pt idx="2">
                  <c:v>N'Golonianasso</c:v>
                </c:pt>
                <c:pt idx="3">
                  <c:v>Sirakélé</c:v>
                </c:pt>
                <c:pt idx="4">
                  <c:v>Zansoni</c:v>
                </c:pt>
                <c:pt idx="5">
                  <c:v>Total</c:v>
                </c:pt>
              </c:strCache>
            </c:strRef>
          </c:cat>
          <c:val>
            <c:numRef>
              <c:f>Sheet1!$I$27:$I$32</c:f>
              <c:numCache>
                <c:formatCode>General</c:formatCode>
                <c:ptCount val="6"/>
                <c:pt idx="0">
                  <c:v>318</c:v>
                </c:pt>
                <c:pt idx="1">
                  <c:v>181</c:v>
                </c:pt>
                <c:pt idx="2">
                  <c:v>250</c:v>
                </c:pt>
                <c:pt idx="3">
                  <c:v>205</c:v>
                </c:pt>
                <c:pt idx="4">
                  <c:v>227</c:v>
                </c:pt>
                <c:pt idx="5">
                  <c:v>1181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A3-4197-A1E8-7FB25FE48D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852944"/>
        <c:axId val="324851768"/>
      </c:barChart>
      <c:catAx>
        <c:axId val="3248529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100" b="1">
                    <a:solidFill>
                      <a:sysClr val="windowText" lastClr="000000"/>
                    </a:solidFill>
                  </a:rPr>
                  <a:t>Villages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51768"/>
        <c:crosses val="autoZero"/>
        <c:auto val="1"/>
        <c:lblAlgn val="ctr"/>
        <c:lblOffset val="100"/>
        <c:noMultiLvlLbl val="0"/>
      </c:catAx>
      <c:valAx>
        <c:axId val="324851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b="1">
                    <a:solidFill>
                      <a:sysClr val="windowText" lastClr="000000"/>
                    </a:solidFill>
                  </a:rPr>
                  <a:t>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52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05369641294838"/>
          <c:y val="0.32283464566929132"/>
          <c:w val="8.9952138335649218E-2"/>
          <c:h val="0.234376640419947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1300" b="1">
                <a:solidFill>
                  <a:sysClr val="windowText" lastClr="000000"/>
                </a:solidFill>
              </a:rPr>
              <a:t>Percentage</a:t>
            </a:r>
            <a:r>
              <a:rPr lang="fr-FR" sz="1300" b="1" baseline="0">
                <a:solidFill>
                  <a:sysClr val="windowText" lastClr="000000"/>
                </a:solidFill>
              </a:rPr>
              <a:t> of Men and Women Farmers' Surveyed</a:t>
            </a:r>
            <a:endParaRPr lang="fr-FR" sz="1300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Sheet1!$C$17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Sheet1!$B$18:$B$20</c:f>
              <c:strCache>
                <c:ptCount val="3"/>
                <c:pt idx="0">
                  <c:v>Bougouni</c:v>
                </c:pt>
                <c:pt idx="1">
                  <c:v>Koutiala</c:v>
                </c:pt>
                <c:pt idx="2">
                  <c:v>Total</c:v>
                </c:pt>
              </c:strCache>
            </c:strRef>
          </c:cat>
          <c:val>
            <c:numRef>
              <c:f>Sheet1!$C$18:$C$20</c:f>
              <c:numCache>
                <c:formatCode>General</c:formatCode>
                <c:ptCount val="3"/>
                <c:pt idx="0">
                  <c:v>319</c:v>
                </c:pt>
                <c:pt idx="1">
                  <c:v>1021</c:v>
                </c:pt>
                <c:pt idx="2">
                  <c:v>1340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7B-4AED-9E35-9E93840F033E}"/>
            </c:ext>
          </c:extLst>
        </c:ser>
        <c:ser>
          <c:idx val="1"/>
          <c:order val="1"/>
          <c:tx>
            <c:strRef>
              <c:f>Sheet1!$D$17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Sheet1!$B$18:$B$20</c:f>
              <c:strCache>
                <c:ptCount val="3"/>
                <c:pt idx="0">
                  <c:v>Bougouni</c:v>
                </c:pt>
                <c:pt idx="1">
                  <c:v>Koutiala</c:v>
                </c:pt>
                <c:pt idx="2">
                  <c:v>Total</c:v>
                </c:pt>
              </c:strCache>
            </c:strRef>
          </c:cat>
          <c:val>
            <c:numRef>
              <c:f>Sheet1!$D$18:$D$20</c:f>
              <c:numCache>
                <c:formatCode>General</c:formatCode>
                <c:ptCount val="3"/>
                <c:pt idx="0">
                  <c:v>125</c:v>
                </c:pt>
                <c:pt idx="1">
                  <c:v>160</c:v>
                </c:pt>
                <c:pt idx="2">
                  <c:v>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7B-4AED-9E35-9E93840F03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324846280"/>
        <c:axId val="324853728"/>
      </c:barChart>
      <c:catAx>
        <c:axId val="324846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53728"/>
        <c:crosses val="autoZero"/>
        <c:auto val="1"/>
        <c:lblAlgn val="ctr"/>
        <c:lblOffset val="100"/>
        <c:noMultiLvlLbl val="0"/>
      </c:catAx>
      <c:valAx>
        <c:axId val="324853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46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1300" b="1" i="0" baseline="0" dirty="0">
                <a:solidFill>
                  <a:sysClr val="windowText" lastClr="000000"/>
                </a:solidFill>
                <a:effectLst/>
              </a:rPr>
              <a:t>Food </a:t>
            </a:r>
            <a:r>
              <a:rPr lang="fr-FR" sz="1300" b="1" i="0" baseline="0" dirty="0" err="1">
                <a:solidFill>
                  <a:sysClr val="windowText" lastClr="000000"/>
                </a:solidFill>
                <a:effectLst/>
              </a:rPr>
              <a:t>Availability</a:t>
            </a:r>
            <a:endParaRPr lang="fr-FR" sz="1300" dirty="0">
              <a:solidFill>
                <a:sysClr val="windowText" lastClr="000000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Sheet1!$B$30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Sheet1!$A$31:$A$40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Sheet1!$B$31:$B$40</c:f>
              <c:numCache>
                <c:formatCode>General</c:formatCode>
                <c:ptCount val="10"/>
                <c:pt idx="0">
                  <c:v>67</c:v>
                </c:pt>
                <c:pt idx="1">
                  <c:v>45</c:v>
                </c:pt>
                <c:pt idx="2">
                  <c:v>61</c:v>
                </c:pt>
                <c:pt idx="3">
                  <c:v>147</c:v>
                </c:pt>
                <c:pt idx="4">
                  <c:v>92</c:v>
                </c:pt>
                <c:pt idx="5">
                  <c:v>118</c:v>
                </c:pt>
                <c:pt idx="6">
                  <c:v>40</c:v>
                </c:pt>
                <c:pt idx="7">
                  <c:v>118</c:v>
                </c:pt>
                <c:pt idx="8">
                  <c:v>102</c:v>
                </c:pt>
                <c:pt idx="9">
                  <c:v>790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61-4D75-B2F9-976985B0D388}"/>
            </c:ext>
          </c:extLst>
        </c:ser>
        <c:ser>
          <c:idx val="1"/>
          <c:order val="1"/>
          <c:tx>
            <c:strRef>
              <c:f>Sheet1!$C$30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Sheet1!$A$31:$A$40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Sheet1!$C$31:$C$40</c:f>
              <c:numCache>
                <c:formatCode>General</c:formatCode>
                <c:ptCount val="10"/>
                <c:pt idx="0">
                  <c:v>69</c:v>
                </c:pt>
                <c:pt idx="1">
                  <c:v>22</c:v>
                </c:pt>
                <c:pt idx="2">
                  <c:v>88</c:v>
                </c:pt>
                <c:pt idx="3">
                  <c:v>171</c:v>
                </c:pt>
                <c:pt idx="4">
                  <c:v>89</c:v>
                </c:pt>
                <c:pt idx="5">
                  <c:v>132</c:v>
                </c:pt>
                <c:pt idx="6">
                  <c:v>52</c:v>
                </c:pt>
                <c:pt idx="7">
                  <c:v>87</c:v>
                </c:pt>
                <c:pt idx="8">
                  <c:v>125</c:v>
                </c:pt>
                <c:pt idx="9">
                  <c:v>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61-4D75-B2F9-976985B0D3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4853336"/>
        <c:axId val="324855296"/>
      </c:barChart>
      <c:catAx>
        <c:axId val="324853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55296"/>
        <c:crosses val="autoZero"/>
        <c:auto val="1"/>
        <c:lblAlgn val="ctr"/>
        <c:lblOffset val="100"/>
        <c:noMultiLvlLbl val="0"/>
      </c:catAx>
      <c:valAx>
        <c:axId val="32485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53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b="1" baseline="0" dirty="0">
                <a:solidFill>
                  <a:sysClr val="windowText" lastClr="000000"/>
                </a:solidFill>
              </a:rPr>
              <a:t>Adoption of Contour </a:t>
            </a:r>
            <a:r>
              <a:rPr lang="fr-FR" b="1" baseline="0" dirty="0" err="1">
                <a:solidFill>
                  <a:sysClr val="windowText" lastClr="000000"/>
                </a:solidFill>
              </a:rPr>
              <a:t>Bounding</a:t>
            </a:r>
            <a:endParaRPr lang="fr-FR" b="1" dirty="0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Adoption!$B$4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Adoption!$A$5:$A$14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Adoption!$B$5:$B$14</c:f>
              <c:numCache>
                <c:formatCode>General</c:formatCode>
                <c:ptCount val="10"/>
                <c:pt idx="0">
                  <c:v>48</c:v>
                </c:pt>
                <c:pt idx="1">
                  <c:v>14</c:v>
                </c:pt>
                <c:pt idx="2">
                  <c:v>41</c:v>
                </c:pt>
                <c:pt idx="3">
                  <c:v>157</c:v>
                </c:pt>
                <c:pt idx="4">
                  <c:v>61</c:v>
                </c:pt>
                <c:pt idx="5">
                  <c:v>84</c:v>
                </c:pt>
                <c:pt idx="6">
                  <c:v>12</c:v>
                </c:pt>
                <c:pt idx="7">
                  <c:v>98</c:v>
                </c:pt>
                <c:pt idx="8">
                  <c:v>78</c:v>
                </c:pt>
                <c:pt idx="9">
                  <c:v>593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21-479A-96DD-C7F7AF0884C4}"/>
            </c:ext>
          </c:extLst>
        </c:ser>
        <c:ser>
          <c:idx val="1"/>
          <c:order val="1"/>
          <c:tx>
            <c:strRef>
              <c:f>Adoption!$C$4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Adoption!$A$5:$A$14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Adoption!$C$5:$C$14</c:f>
              <c:numCache>
                <c:formatCode>General</c:formatCode>
                <c:ptCount val="10"/>
                <c:pt idx="0">
                  <c:v>88</c:v>
                </c:pt>
                <c:pt idx="1">
                  <c:v>53</c:v>
                </c:pt>
                <c:pt idx="2">
                  <c:v>108</c:v>
                </c:pt>
                <c:pt idx="3">
                  <c:v>161</c:v>
                </c:pt>
                <c:pt idx="4">
                  <c:v>120</c:v>
                </c:pt>
                <c:pt idx="5">
                  <c:v>166</c:v>
                </c:pt>
                <c:pt idx="6">
                  <c:v>80</c:v>
                </c:pt>
                <c:pt idx="7">
                  <c:v>107</c:v>
                </c:pt>
                <c:pt idx="8">
                  <c:v>149</c:v>
                </c:pt>
                <c:pt idx="9">
                  <c:v>1032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21-479A-96DD-C7F7AF0884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4856080"/>
        <c:axId val="324854120"/>
      </c:barChart>
      <c:catAx>
        <c:axId val="324856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54120"/>
        <c:crosses val="autoZero"/>
        <c:auto val="1"/>
        <c:lblAlgn val="ctr"/>
        <c:lblOffset val="100"/>
        <c:noMultiLvlLbl val="0"/>
      </c:catAx>
      <c:valAx>
        <c:axId val="324854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56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0202340332458431"/>
          <c:y val="0.34337890055409742"/>
          <c:w val="8.6679352580927391E-2"/>
          <c:h val="0.167434383202099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b="1">
                <a:solidFill>
                  <a:sysClr val="windowText" lastClr="000000"/>
                </a:solidFill>
              </a:rPr>
              <a:t>Adoption</a:t>
            </a:r>
            <a:r>
              <a:rPr lang="fr-FR" b="1" baseline="0">
                <a:solidFill>
                  <a:sysClr val="windowText" lastClr="000000"/>
                </a:solidFill>
              </a:rPr>
              <a:t> of Composting</a:t>
            </a:r>
            <a:endParaRPr lang="fr-FR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Adoption!$B$56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Adoption!$A$57:$A$66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Adoption!$B$57:$B$66</c:f>
              <c:numCache>
                <c:formatCode>General</c:formatCode>
                <c:ptCount val="10"/>
                <c:pt idx="0">
                  <c:v>26</c:v>
                </c:pt>
                <c:pt idx="1">
                  <c:v>5</c:v>
                </c:pt>
                <c:pt idx="2">
                  <c:v>13</c:v>
                </c:pt>
                <c:pt idx="3">
                  <c:v>35</c:v>
                </c:pt>
                <c:pt idx="4">
                  <c:v>12</c:v>
                </c:pt>
                <c:pt idx="5">
                  <c:v>17</c:v>
                </c:pt>
                <c:pt idx="6">
                  <c:v>4</c:v>
                </c:pt>
                <c:pt idx="7">
                  <c:v>29</c:v>
                </c:pt>
                <c:pt idx="8">
                  <c:v>20</c:v>
                </c:pt>
                <c:pt idx="9">
                  <c:v>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FA-4DCF-87D0-AB3C1F4F6E60}"/>
            </c:ext>
          </c:extLst>
        </c:ser>
        <c:ser>
          <c:idx val="1"/>
          <c:order val="1"/>
          <c:tx>
            <c:strRef>
              <c:f>Adoption!$C$56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Adoption!$A$57:$A$66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Adoption!$C$57:$C$66</c:f>
              <c:numCache>
                <c:formatCode>General</c:formatCode>
                <c:ptCount val="10"/>
                <c:pt idx="0">
                  <c:v>110</c:v>
                </c:pt>
                <c:pt idx="1">
                  <c:v>62</c:v>
                </c:pt>
                <c:pt idx="2">
                  <c:v>136</c:v>
                </c:pt>
                <c:pt idx="3">
                  <c:v>283</c:v>
                </c:pt>
                <c:pt idx="4">
                  <c:v>169</c:v>
                </c:pt>
                <c:pt idx="5">
                  <c:v>233</c:v>
                </c:pt>
                <c:pt idx="6">
                  <c:v>88</c:v>
                </c:pt>
                <c:pt idx="7">
                  <c:v>176</c:v>
                </c:pt>
                <c:pt idx="8">
                  <c:v>207</c:v>
                </c:pt>
                <c:pt idx="9">
                  <c:v>1464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FA-4DCF-87D0-AB3C1F4F6E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4858040"/>
        <c:axId val="324845888"/>
      </c:barChart>
      <c:catAx>
        <c:axId val="324858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45888"/>
        <c:crosses val="autoZero"/>
        <c:auto val="1"/>
        <c:lblAlgn val="ctr"/>
        <c:lblOffset val="100"/>
        <c:noMultiLvlLbl val="0"/>
      </c:catAx>
      <c:valAx>
        <c:axId val="32484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58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924562554680654"/>
          <c:y val="0.31560112277631963"/>
          <c:w val="7.8532152230971125E-2"/>
          <c:h val="0.15625109361329836"/>
        </c:manualLayout>
      </c:layout>
      <c:overlay val="0"/>
      <c:spPr>
        <a:noFill/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b="1">
                <a:solidFill>
                  <a:sysClr val="windowText" lastClr="000000"/>
                </a:solidFill>
              </a:rPr>
              <a:t>Adoption of New Sorghum Varieties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Adoption!$B$21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Adoption!$A$22:$A$31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Adoption!$B$22:$B$31</c:f>
              <c:numCache>
                <c:formatCode>General</c:formatCode>
                <c:ptCount val="10"/>
                <c:pt idx="0">
                  <c:v>56</c:v>
                </c:pt>
                <c:pt idx="1">
                  <c:v>23</c:v>
                </c:pt>
                <c:pt idx="2">
                  <c:v>76</c:v>
                </c:pt>
                <c:pt idx="3">
                  <c:v>207</c:v>
                </c:pt>
                <c:pt idx="4">
                  <c:v>96</c:v>
                </c:pt>
                <c:pt idx="5">
                  <c:v>182</c:v>
                </c:pt>
                <c:pt idx="6">
                  <c:v>36</c:v>
                </c:pt>
                <c:pt idx="7">
                  <c:v>159</c:v>
                </c:pt>
                <c:pt idx="8">
                  <c:v>165</c:v>
                </c:pt>
                <c:pt idx="9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E2-4066-A68D-36C9707C83AE}"/>
            </c:ext>
          </c:extLst>
        </c:ser>
        <c:ser>
          <c:idx val="1"/>
          <c:order val="1"/>
          <c:tx>
            <c:strRef>
              <c:f>Adoption!$C$21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Adoption!$A$22:$A$31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Adoption!$C$22:$C$31</c:f>
              <c:numCache>
                <c:formatCode>General</c:formatCode>
                <c:ptCount val="10"/>
                <c:pt idx="0">
                  <c:v>80</c:v>
                </c:pt>
                <c:pt idx="1">
                  <c:v>44</c:v>
                </c:pt>
                <c:pt idx="2">
                  <c:v>73</c:v>
                </c:pt>
                <c:pt idx="3">
                  <c:v>111</c:v>
                </c:pt>
                <c:pt idx="4">
                  <c:v>85</c:v>
                </c:pt>
                <c:pt idx="5">
                  <c:v>68</c:v>
                </c:pt>
                <c:pt idx="6">
                  <c:v>56</c:v>
                </c:pt>
                <c:pt idx="7">
                  <c:v>46</c:v>
                </c:pt>
                <c:pt idx="8">
                  <c:v>62</c:v>
                </c:pt>
                <c:pt idx="9">
                  <c:v>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E2-4066-A68D-36C9707C83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4865488"/>
        <c:axId val="324863136"/>
      </c:barChart>
      <c:catAx>
        <c:axId val="3248654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050" b="1">
                    <a:solidFill>
                      <a:sysClr val="windowText" lastClr="000000"/>
                    </a:solidFill>
                  </a:rPr>
                  <a:t>Villages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63136"/>
        <c:crosses val="autoZero"/>
        <c:auto val="1"/>
        <c:lblAlgn val="ctr"/>
        <c:lblOffset val="100"/>
        <c:noMultiLvlLbl val="0"/>
      </c:catAx>
      <c:valAx>
        <c:axId val="324863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65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0480118110236196"/>
          <c:y val="0.30171223388743068"/>
          <c:w val="8.6679352580927391E-2"/>
          <c:h val="0.167434383202099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Adoption of Home Gardens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Adoption!$B$110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Adoption!$A$111:$A$120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Adoption!$B$111:$B$120</c:f>
              <c:numCache>
                <c:formatCode>General</c:formatCode>
                <c:ptCount val="10"/>
                <c:pt idx="0">
                  <c:v>60</c:v>
                </c:pt>
                <c:pt idx="1">
                  <c:v>16</c:v>
                </c:pt>
                <c:pt idx="2">
                  <c:v>64</c:v>
                </c:pt>
                <c:pt idx="3">
                  <c:v>161</c:v>
                </c:pt>
                <c:pt idx="4">
                  <c:v>60</c:v>
                </c:pt>
                <c:pt idx="5">
                  <c:v>88</c:v>
                </c:pt>
                <c:pt idx="6">
                  <c:v>44</c:v>
                </c:pt>
                <c:pt idx="7">
                  <c:v>136</c:v>
                </c:pt>
                <c:pt idx="8">
                  <c:v>77</c:v>
                </c:pt>
                <c:pt idx="9">
                  <c:v>706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03-4437-9E72-DF8E1063E25B}"/>
            </c:ext>
          </c:extLst>
        </c:ser>
        <c:ser>
          <c:idx val="1"/>
          <c:order val="1"/>
          <c:tx>
            <c:strRef>
              <c:f>Adoption!$C$110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Adoption!$A$111:$A$120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Adoption!$C$111:$C$120</c:f>
              <c:numCache>
                <c:formatCode>General</c:formatCode>
                <c:ptCount val="10"/>
                <c:pt idx="0">
                  <c:v>76</c:v>
                </c:pt>
                <c:pt idx="1">
                  <c:v>51</c:v>
                </c:pt>
                <c:pt idx="2">
                  <c:v>85</c:v>
                </c:pt>
                <c:pt idx="3">
                  <c:v>157</c:v>
                </c:pt>
                <c:pt idx="4">
                  <c:v>121</c:v>
                </c:pt>
                <c:pt idx="5">
                  <c:v>162</c:v>
                </c:pt>
                <c:pt idx="6">
                  <c:v>48</c:v>
                </c:pt>
                <c:pt idx="7">
                  <c:v>69</c:v>
                </c:pt>
                <c:pt idx="8">
                  <c:v>150</c:v>
                </c:pt>
                <c:pt idx="9">
                  <c:v>919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03-4437-9E72-DF8E1063E2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4860784"/>
        <c:axId val="324861176"/>
      </c:barChart>
      <c:catAx>
        <c:axId val="324860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61176"/>
        <c:crosses val="autoZero"/>
        <c:auto val="1"/>
        <c:lblAlgn val="ctr"/>
        <c:lblOffset val="100"/>
        <c:noMultiLvlLbl val="0"/>
      </c:catAx>
      <c:valAx>
        <c:axId val="324861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60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646784776902888"/>
          <c:y val="0.32949001166520847"/>
          <c:w val="7.3695853767971428E-2"/>
          <c:h val="0.15625109361329836"/>
        </c:manualLayout>
      </c:layout>
      <c:overlay val="0"/>
      <c:spPr>
        <a:noFill/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b="1">
                <a:solidFill>
                  <a:sysClr val="windowText" lastClr="000000"/>
                </a:solidFill>
              </a:rPr>
              <a:t>Adoption of Bracharia and other Fodders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Adoption!$B$73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Adoption!$A$74:$A$83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Adoption!$B$74:$B$83</c:f>
              <c:numCache>
                <c:formatCode>General</c:formatCode>
                <c:ptCount val="10"/>
                <c:pt idx="0">
                  <c:v>92</c:v>
                </c:pt>
                <c:pt idx="1">
                  <c:v>37</c:v>
                </c:pt>
                <c:pt idx="2">
                  <c:v>113</c:v>
                </c:pt>
                <c:pt idx="3">
                  <c:v>283</c:v>
                </c:pt>
                <c:pt idx="4">
                  <c:v>146</c:v>
                </c:pt>
                <c:pt idx="5">
                  <c:v>233</c:v>
                </c:pt>
                <c:pt idx="6">
                  <c:v>51</c:v>
                </c:pt>
                <c:pt idx="7">
                  <c:v>172</c:v>
                </c:pt>
                <c:pt idx="8">
                  <c:v>200</c:v>
                </c:pt>
                <c:pt idx="9">
                  <c:v>1327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B4-436A-94A0-06C737381CE2}"/>
            </c:ext>
          </c:extLst>
        </c:ser>
        <c:ser>
          <c:idx val="1"/>
          <c:order val="1"/>
          <c:tx>
            <c:strRef>
              <c:f>Adoption!$C$73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Adoption!$A$74:$A$83</c:f>
              <c:strCache>
                <c:ptCount val="10"/>
                <c:pt idx="0">
                  <c:v>Dieba</c:v>
                </c:pt>
                <c:pt idx="1">
                  <c:v>Flola</c:v>
                </c:pt>
                <c:pt idx="2">
                  <c:v>Madina</c:v>
                </c:pt>
                <c:pt idx="3">
                  <c:v>M'Pessoba</c:v>
                </c:pt>
                <c:pt idx="4">
                  <c:v>Nampossela</c:v>
                </c:pt>
                <c:pt idx="5">
                  <c:v>N'Golonianasso</c:v>
                </c:pt>
                <c:pt idx="6">
                  <c:v>Sibirila</c:v>
                </c:pt>
                <c:pt idx="7">
                  <c:v>Sirakele</c:v>
                </c:pt>
                <c:pt idx="8">
                  <c:v>Zansoni</c:v>
                </c:pt>
                <c:pt idx="9">
                  <c:v>Total</c:v>
                </c:pt>
              </c:strCache>
            </c:strRef>
          </c:cat>
          <c:val>
            <c:numRef>
              <c:f>Adoption!$C$74:$C$83</c:f>
              <c:numCache>
                <c:formatCode>General</c:formatCode>
                <c:ptCount val="10"/>
                <c:pt idx="0">
                  <c:v>44</c:v>
                </c:pt>
                <c:pt idx="1">
                  <c:v>30</c:v>
                </c:pt>
                <c:pt idx="2">
                  <c:v>36</c:v>
                </c:pt>
                <c:pt idx="3">
                  <c:v>35</c:v>
                </c:pt>
                <c:pt idx="4">
                  <c:v>35</c:v>
                </c:pt>
                <c:pt idx="5">
                  <c:v>17</c:v>
                </c:pt>
                <c:pt idx="6">
                  <c:v>41</c:v>
                </c:pt>
                <c:pt idx="7">
                  <c:v>33</c:v>
                </c:pt>
                <c:pt idx="8">
                  <c:v>27</c:v>
                </c:pt>
                <c:pt idx="9">
                  <c:v>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B4-436A-94A0-06C737381C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4862352"/>
        <c:axId val="324863920"/>
      </c:barChart>
      <c:catAx>
        <c:axId val="32486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63920"/>
        <c:crosses val="autoZero"/>
        <c:auto val="1"/>
        <c:lblAlgn val="ctr"/>
        <c:lblOffset val="100"/>
        <c:noMultiLvlLbl val="0"/>
      </c:catAx>
      <c:valAx>
        <c:axId val="324863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86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0480118110236196"/>
          <c:y val="0.31560112277631963"/>
          <c:w val="7.8532152230971125E-2"/>
          <c:h val="0.15625109361329836"/>
        </c:manualLayout>
      </c:layout>
      <c:overlay val="0"/>
      <c:spPr>
        <a:noFill/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5756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/>
              <a:t>More </a:t>
            </a:r>
            <a:r>
              <a:rPr lang="fr-FR" sz="1200" dirty="0" err="1"/>
              <a:t>than</a:t>
            </a:r>
            <a:r>
              <a:rPr lang="fr-FR" sz="1200" dirty="0"/>
              <a:t> 56 of the </a:t>
            </a:r>
            <a:r>
              <a:rPr lang="fr-FR" sz="1200" dirty="0" err="1"/>
              <a:t>farmers</a:t>
            </a:r>
            <a:r>
              <a:rPr lang="fr-FR" sz="1200" dirty="0"/>
              <a:t> </a:t>
            </a:r>
            <a:r>
              <a:rPr lang="fr-FR" sz="1200" dirty="0" err="1"/>
              <a:t>interviewed</a:t>
            </a:r>
            <a:r>
              <a:rPr lang="fr-FR" sz="1200" dirty="0"/>
              <a:t> </a:t>
            </a:r>
            <a:r>
              <a:rPr lang="fr-FR" sz="1200" dirty="0" err="1"/>
              <a:t>practiced</a:t>
            </a:r>
            <a:r>
              <a:rPr lang="fr-FR" sz="1200" dirty="0"/>
              <a:t> CBT in </a:t>
            </a:r>
            <a:r>
              <a:rPr lang="fr-FR" sz="1200" dirty="0" err="1"/>
              <a:t>their</a:t>
            </a:r>
            <a:r>
              <a:rPr lang="fr-FR" sz="1200" dirty="0"/>
              <a:t> </a:t>
            </a:r>
            <a:r>
              <a:rPr lang="fr-FR" sz="1200" dirty="0" err="1"/>
              <a:t>fields</a:t>
            </a:r>
            <a:endParaRPr lang="fr-FR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/>
              <a:t>More 90% of the </a:t>
            </a:r>
            <a:r>
              <a:rPr lang="fr-FR" sz="1200" dirty="0" err="1"/>
              <a:t>farmers</a:t>
            </a:r>
            <a:r>
              <a:rPr lang="fr-FR" sz="1200" dirty="0"/>
              <a:t> </a:t>
            </a:r>
            <a:r>
              <a:rPr lang="fr-FR" sz="1200" dirty="0" err="1"/>
              <a:t>interviewed</a:t>
            </a:r>
            <a:r>
              <a:rPr lang="fr-FR" sz="1200" dirty="0"/>
              <a:t> are </a:t>
            </a:r>
            <a:r>
              <a:rPr lang="fr-FR" sz="1200" dirty="0" err="1"/>
              <a:t>informed</a:t>
            </a:r>
            <a:r>
              <a:rPr lang="fr-FR" sz="1200" dirty="0"/>
              <a:t> on compost and more </a:t>
            </a:r>
            <a:r>
              <a:rPr lang="fr-FR" sz="1200" dirty="0" err="1"/>
              <a:t>than</a:t>
            </a:r>
            <a:r>
              <a:rPr lang="fr-FR" sz="1200" dirty="0"/>
              <a:t> 90% are </a:t>
            </a:r>
            <a:r>
              <a:rPr lang="fr-FR" sz="1200" dirty="0" err="1"/>
              <a:t>using</a:t>
            </a:r>
            <a:r>
              <a:rPr lang="fr-FR" sz="1200" dirty="0"/>
              <a:t> compost in </a:t>
            </a:r>
            <a:r>
              <a:rPr lang="fr-FR" sz="1200" dirty="0" err="1"/>
              <a:t>their</a:t>
            </a:r>
            <a:r>
              <a:rPr lang="fr-FR" sz="1200" dirty="0"/>
              <a:t> </a:t>
            </a:r>
            <a:r>
              <a:rPr lang="fr-FR" sz="1200" dirty="0" err="1"/>
              <a:t>fields</a:t>
            </a:r>
            <a:endParaRPr lang="fr-FR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/>
              <a:t>35% of </a:t>
            </a:r>
            <a:r>
              <a:rPr lang="fr-FR" sz="1200" dirty="0" err="1"/>
              <a:t>farmers</a:t>
            </a:r>
            <a:r>
              <a:rPr lang="fr-FR" sz="1200" dirty="0"/>
              <a:t> have </a:t>
            </a:r>
            <a:r>
              <a:rPr lang="fr-FR" sz="1200" dirty="0" err="1"/>
              <a:t>integrated</a:t>
            </a:r>
            <a:r>
              <a:rPr lang="fr-FR" sz="1200" dirty="0"/>
              <a:t> new </a:t>
            </a:r>
            <a:r>
              <a:rPr lang="fr-FR" sz="1200" dirty="0" err="1"/>
              <a:t>sorghum</a:t>
            </a:r>
            <a:r>
              <a:rPr lang="fr-FR" sz="1200" dirty="0"/>
              <a:t> </a:t>
            </a:r>
            <a:r>
              <a:rPr lang="fr-FR" sz="1200" dirty="0" err="1"/>
              <a:t>varieties</a:t>
            </a:r>
            <a:r>
              <a:rPr lang="fr-FR" sz="1200" dirty="0"/>
              <a:t> in </a:t>
            </a:r>
            <a:r>
              <a:rPr lang="fr-FR" sz="1200" dirty="0" err="1"/>
              <a:t>their</a:t>
            </a:r>
            <a:r>
              <a:rPr lang="fr-FR" sz="1200" dirty="0"/>
              <a:t> production </a:t>
            </a:r>
            <a:r>
              <a:rPr lang="fr-FR" sz="1200" dirty="0" err="1"/>
              <a:t>systems</a:t>
            </a:r>
            <a:endParaRPr lang="fr-FR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82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08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rofile/Issoufou_Ouedraogo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93D7771-5121-7B4D-9293-8C3CB8FA57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" y="1524000"/>
            <a:ext cx="8763000" cy="13716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Mali - activity 4.3.2</a:t>
            </a:r>
            <a:endParaRPr lang="en-US" sz="2800" dirty="0">
              <a:latin typeface="+mn-lt"/>
            </a:endParaRPr>
          </a:p>
          <a:p>
            <a:r>
              <a:rPr lang="en-US" sz="2000" dirty="0">
                <a:latin typeface="+mn-lt"/>
              </a:rPr>
              <a:t>Make these reports available on the Africa RISING repositories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265B68B-FC17-0E4C-AC41-AD518ACC32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14600" y="3124200"/>
            <a:ext cx="4504765" cy="1828800"/>
          </a:xfrm>
        </p:spPr>
        <p:txBody>
          <a:bodyPr/>
          <a:lstStyle/>
          <a:p>
            <a:pPr marL="4572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Bougouna </a:t>
            </a:r>
            <a:r>
              <a:rPr lang="en-US" sz="2000" dirty="0" err="1">
                <a:latin typeface="+mn-lt"/>
              </a:rPr>
              <a:t>Sogoba,</a:t>
            </a:r>
            <a:r>
              <a:rPr lang="en-US" sz="2000" dirty="0" err="1">
                <a:solidFill>
                  <a:schemeClr val="accent1"/>
                </a:solidFill>
                <a:latin typeface="+mn-lt"/>
              </a:rPr>
              <a:t>AMEDD</a:t>
            </a:r>
            <a:endParaRPr lang="en-US" sz="2000" dirty="0">
              <a:solidFill>
                <a:schemeClr val="accent1"/>
              </a:solidFill>
              <a:latin typeface="+mn-lt"/>
            </a:endParaRPr>
          </a:p>
          <a:p>
            <a:pPr marL="4572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Mahamadou </a:t>
            </a:r>
            <a:r>
              <a:rPr lang="en-US" sz="2000" dirty="0" err="1">
                <a:latin typeface="+mn-lt"/>
              </a:rPr>
              <a:t>Dicko,</a:t>
            </a:r>
            <a:r>
              <a:rPr lang="en-US" sz="2000" dirty="0" err="1">
                <a:solidFill>
                  <a:schemeClr val="accent1"/>
                </a:solidFill>
                <a:latin typeface="+mn-lt"/>
              </a:rPr>
              <a:t>AMEDD</a:t>
            </a:r>
            <a:endParaRPr lang="en-US" sz="2000" dirty="0">
              <a:solidFill>
                <a:schemeClr val="accent1"/>
              </a:solidFill>
              <a:latin typeface="+mn-lt"/>
            </a:endParaRPr>
          </a:p>
          <a:p>
            <a:pPr marL="4572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Oumar </a:t>
            </a:r>
            <a:r>
              <a:rPr lang="en-US" sz="2000" dirty="0" err="1">
                <a:latin typeface="+mn-lt"/>
              </a:rPr>
              <a:t>Samaké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AMEDD</a:t>
            </a:r>
          </a:p>
          <a:p>
            <a:pPr marL="4572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Birhanu Zemadim, 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ICRISAT</a:t>
            </a:r>
          </a:p>
        </p:txBody>
      </p:sp>
    </p:spTree>
    <p:extLst>
      <p:ext uri="{BB962C8B-B14F-4D97-AF65-F5344CB8AC3E}">
        <p14:creationId xmlns:p14="http://schemas.microsoft.com/office/powerpoint/2010/main" val="827564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7482"/>
            <a:ext cx="91440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3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and discussions : Koutiala zone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85771"/>
              </p:ext>
            </p:extLst>
          </p:nvPr>
        </p:nvGraphicFramePr>
        <p:xfrm>
          <a:off x="228600" y="1752600"/>
          <a:ext cx="8763000" cy="49315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9748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err="1">
                          <a:effectLst/>
                        </a:rPr>
                        <a:t>Percentages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24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2006 to 2013</a:t>
                      </a:r>
                      <a:endParaRPr lang="fr-FR" sz="24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Class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Savanna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Field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Wetland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Bare soil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Urban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Savanna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52.528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15.670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39.334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38.694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13.237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Field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45.394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81.822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21.001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51.162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26.211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Wetland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1.356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0.315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38.324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2.179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4.720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Bare soil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0.052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0.036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0.022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1.960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2.996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Urban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0.670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2.158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1.320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6.005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52.836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Percentages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24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2003 to 2018</a:t>
                      </a:r>
                      <a:endParaRPr lang="fr-FR" sz="2400" b="1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Class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Savanna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Field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err="1">
                          <a:effectLst/>
                        </a:rPr>
                        <a:t>Wetland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err="1">
                          <a:effectLst/>
                        </a:rPr>
                        <a:t>Bare</a:t>
                      </a:r>
                      <a:r>
                        <a:rPr lang="fr-FR" sz="1800" u="none" strike="noStrike" dirty="0">
                          <a:effectLst/>
                        </a:rPr>
                        <a:t> </a:t>
                      </a:r>
                      <a:r>
                        <a:rPr lang="fr-FR" sz="1800" u="none" strike="noStrike" dirty="0" err="1">
                          <a:effectLst/>
                        </a:rPr>
                        <a:t>soil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Urban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Savanna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56.708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7.631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43.491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24.424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2.105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Field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42.996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91.889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42.774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27.254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67.109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Wetland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0.075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0.004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11.357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0.039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0.023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Bare soil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0.010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0.021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0.349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12.910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0.268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0504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Urban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0.211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0.455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2.029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35.373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30.496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268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066800"/>
            <a:ext cx="91440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3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and discussions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D1D2EB0-BC5C-4054-861A-47C1A47BFB22}"/>
              </a:ext>
            </a:extLst>
          </p:cNvPr>
          <p:cNvSpPr txBox="1">
            <a:spLocks/>
          </p:cNvSpPr>
          <p:nvPr/>
        </p:nvSpPr>
        <p:spPr>
          <a:xfrm>
            <a:off x="76200" y="1564758"/>
            <a:ext cx="91440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Part I: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Ecological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transition and Land Use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Maps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440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066800"/>
            <a:ext cx="91440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3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and discussions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D1D2EB0-BC5C-4054-861A-47C1A47BFB22}"/>
              </a:ext>
            </a:extLst>
          </p:cNvPr>
          <p:cNvSpPr txBox="1">
            <a:spLocks/>
          </p:cNvSpPr>
          <p:nvPr/>
        </p:nvSpPr>
        <p:spPr>
          <a:xfrm>
            <a:off x="76200" y="1564758"/>
            <a:ext cx="91440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Part I: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Ecological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transition and Land Use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Maps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190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066800"/>
            <a:ext cx="91440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3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and discussions : Bougouni zone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852518"/>
              </p:ext>
            </p:extLst>
          </p:nvPr>
        </p:nvGraphicFramePr>
        <p:xfrm>
          <a:off x="152400" y="1752600"/>
          <a:ext cx="8686800" cy="46755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err="1">
                          <a:effectLst/>
                        </a:rPr>
                        <a:t>Percentages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2006</a:t>
                      </a:r>
                      <a:r>
                        <a:rPr lang="fr-FR" sz="1800" b="1" u="none" strike="noStrike" baseline="0" dirty="0">
                          <a:solidFill>
                            <a:srgbClr val="00B0F0"/>
                          </a:solidFill>
                          <a:effectLst/>
                        </a:rPr>
                        <a:t> to 2013</a:t>
                      </a:r>
                      <a:r>
                        <a:rPr lang="fr-FR" sz="18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fr-FR" sz="1800" b="1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err="1">
                          <a:effectLst/>
                        </a:rPr>
                        <a:t>ClassName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Urban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Wetland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Field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Bare soil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Savanna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err="1">
                          <a:effectLst/>
                        </a:rPr>
                        <a:t>Urban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29.981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0.000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0.828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1.760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0.238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Wetland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0.000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97.553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0.004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0.000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0.078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Field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58.918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2.073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68.484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23.629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9.172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Bare soil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4.554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0.105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2.172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71.443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1.835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Savanna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6.546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0.268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28.512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3.169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88.677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err="1">
                          <a:effectLst/>
                        </a:rPr>
                        <a:t>Percentages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u="none" strike="noStrike" dirty="0">
                          <a:solidFill>
                            <a:srgbClr val="00B0F0"/>
                          </a:solidFill>
                          <a:effectLst/>
                        </a:rPr>
                        <a:t>2013</a:t>
                      </a:r>
                      <a:r>
                        <a:rPr lang="fr-FR" sz="1800" b="1" u="none" strike="noStrike" baseline="0" dirty="0">
                          <a:solidFill>
                            <a:srgbClr val="00B0F0"/>
                          </a:solidFill>
                          <a:effectLst/>
                        </a:rPr>
                        <a:t> to 2018</a:t>
                      </a:r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ClassName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Urban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Wetland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Field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 err="1">
                          <a:effectLst/>
                        </a:rPr>
                        <a:t>Bare</a:t>
                      </a:r>
                      <a:r>
                        <a:rPr lang="fr-FR" sz="1800" u="none" strike="noStrike" dirty="0">
                          <a:effectLst/>
                        </a:rPr>
                        <a:t> </a:t>
                      </a:r>
                      <a:r>
                        <a:rPr lang="fr-FR" sz="1800" u="none" strike="noStrike" dirty="0" err="1">
                          <a:effectLst/>
                        </a:rPr>
                        <a:t>soil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Savanna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Urban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13.864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0.000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0.942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2.475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0.057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Wetland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0.000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93.607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0.081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0.004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0.002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Field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54.448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0.267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74.870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22.626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11.996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Bare soil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13.494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0.041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3.929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56.043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 0.469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Savanna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18.194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 6.085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20.177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 18.852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  87.476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3224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3000"/>
            <a:ext cx="9144000" cy="533400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3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and discussions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79EA6FB-BACC-4BCC-B576-35A1A903192D}"/>
              </a:ext>
            </a:extLst>
          </p:cNvPr>
          <p:cNvGraphicFramePr>
            <a:graphicFrameLocks/>
          </p:cNvGraphicFramePr>
          <p:nvPr/>
        </p:nvGraphicFramePr>
        <p:xfrm>
          <a:off x="4576428" y="1570074"/>
          <a:ext cx="4327450" cy="2512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4658D23-0B90-46EF-B356-216303A7D79D}"/>
              </a:ext>
            </a:extLst>
          </p:cNvPr>
          <p:cNvGraphicFramePr>
            <a:graphicFrameLocks/>
          </p:cNvGraphicFramePr>
          <p:nvPr/>
        </p:nvGraphicFramePr>
        <p:xfrm>
          <a:off x="4567573" y="4075568"/>
          <a:ext cx="4327450" cy="263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D69079C-FEEA-4213-9B00-1F073329F4F2}"/>
              </a:ext>
            </a:extLst>
          </p:cNvPr>
          <p:cNvSpPr txBox="1"/>
          <p:nvPr/>
        </p:nvSpPr>
        <p:spPr>
          <a:xfrm>
            <a:off x="76200" y="1828800"/>
            <a:ext cx="449137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 total 1625 HH were </a:t>
            </a:r>
            <a:r>
              <a:rPr lang="fr-FR" sz="2800" dirty="0" err="1"/>
              <a:t>surveyed</a:t>
            </a:r>
            <a:r>
              <a:rPr lang="fr-FR" sz="2800" dirty="0"/>
              <a:t> in Bougouni and Koutiala of which 18% are </a:t>
            </a:r>
            <a:r>
              <a:rPr lang="fr-FR" sz="2800" dirty="0" err="1"/>
              <a:t>women</a:t>
            </a:r>
            <a:endParaRPr lang="fr-FR" sz="2800" dirty="0"/>
          </a:p>
          <a:p>
            <a:endParaRPr lang="fr-FR" sz="28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189DEE9-C446-41B0-ACE6-DE8C1FA581C1}"/>
              </a:ext>
            </a:extLst>
          </p:cNvPr>
          <p:cNvGraphicFramePr>
            <a:graphicFrameLocks/>
          </p:cNvGraphicFramePr>
          <p:nvPr/>
        </p:nvGraphicFramePr>
        <p:xfrm>
          <a:off x="76200" y="4075568"/>
          <a:ext cx="4500228" cy="2630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60772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3000"/>
            <a:ext cx="9144000" cy="533400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3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-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Households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Food Security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1"/>
            <a:ext cx="8915400" cy="19050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fr-FR" dirty="0"/>
              <a:t>For 50% of the </a:t>
            </a:r>
            <a:r>
              <a:rPr lang="fr-FR" dirty="0" err="1"/>
              <a:t>households</a:t>
            </a:r>
            <a:r>
              <a:rPr lang="fr-FR" dirty="0"/>
              <a:t> </a:t>
            </a:r>
            <a:r>
              <a:rPr lang="fr-FR" dirty="0" err="1"/>
              <a:t>surveyed</a:t>
            </a:r>
            <a:r>
              <a:rPr lang="fr-FR" dirty="0"/>
              <a:t> </a:t>
            </a:r>
            <a:r>
              <a:rPr lang="fr-FR" dirty="0" err="1"/>
              <a:t>answered</a:t>
            </a:r>
            <a:r>
              <a:rPr lang="fr-FR" dirty="0"/>
              <a:t> that the </a:t>
            </a:r>
            <a:r>
              <a:rPr lang="fr-FR" dirty="0" err="1"/>
              <a:t>harvests</a:t>
            </a:r>
            <a:r>
              <a:rPr lang="fr-FR" dirty="0"/>
              <a:t> of last </a:t>
            </a:r>
            <a:r>
              <a:rPr lang="fr-FR" dirty="0" err="1"/>
              <a:t>season</a:t>
            </a:r>
            <a:r>
              <a:rPr lang="fr-FR" dirty="0"/>
              <a:t> were not </a:t>
            </a:r>
            <a:r>
              <a:rPr lang="fr-FR" dirty="0" err="1"/>
              <a:t>sufficient</a:t>
            </a:r>
            <a:r>
              <a:rPr lang="fr-FR" dirty="0"/>
              <a:t> to cover </a:t>
            </a:r>
            <a:r>
              <a:rPr lang="fr-FR" dirty="0" err="1"/>
              <a:t>their</a:t>
            </a:r>
            <a:r>
              <a:rPr lang="fr-FR" dirty="0"/>
              <a:t> </a:t>
            </a:r>
            <a:r>
              <a:rPr lang="fr-FR" dirty="0" err="1"/>
              <a:t>foods</a:t>
            </a:r>
            <a:r>
              <a:rPr lang="fr-FR" dirty="0"/>
              <a:t> </a:t>
            </a:r>
            <a:r>
              <a:rPr lang="fr-FR" dirty="0" err="1"/>
              <a:t>needs</a:t>
            </a:r>
            <a:r>
              <a:rPr lang="fr-FR" dirty="0"/>
              <a:t> the </a:t>
            </a:r>
            <a:r>
              <a:rPr lang="fr-FR" dirty="0" err="1"/>
              <a:t>whole</a:t>
            </a:r>
            <a:r>
              <a:rPr lang="fr-FR" dirty="0"/>
              <a:t> </a:t>
            </a:r>
            <a:r>
              <a:rPr lang="fr-FR" dirty="0" err="1"/>
              <a:t>year</a:t>
            </a:r>
            <a:endParaRPr lang="fr-FR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ABFB55F-8BA7-4FC9-9D79-601558164034}"/>
              </a:ext>
            </a:extLst>
          </p:cNvPr>
          <p:cNvGraphicFramePr>
            <a:graphicFrameLocks/>
          </p:cNvGraphicFramePr>
          <p:nvPr/>
        </p:nvGraphicFramePr>
        <p:xfrm>
          <a:off x="990600" y="2628901"/>
          <a:ext cx="6962775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9013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3000"/>
            <a:ext cx="9144000" cy="533400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- Adoption of SI Innovations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EA436D46-FB17-474D-805E-9E190BAED388}"/>
              </a:ext>
            </a:extLst>
          </p:cNvPr>
          <p:cNvGraphicFramePr>
            <a:graphicFrameLocks/>
          </p:cNvGraphicFramePr>
          <p:nvPr/>
        </p:nvGraphicFramePr>
        <p:xfrm>
          <a:off x="0" y="1676400"/>
          <a:ext cx="4201160" cy="2338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F3A8CE0-DC34-4F2A-9C22-C2A33BAC9E50}"/>
              </a:ext>
            </a:extLst>
          </p:cNvPr>
          <p:cNvSpPr txBox="1"/>
          <p:nvPr/>
        </p:nvSpPr>
        <p:spPr>
          <a:xfrm>
            <a:off x="4623390" y="1761206"/>
            <a:ext cx="39588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D1BFDC2-EFCC-4F95-90A2-E6463FD1E54F}"/>
              </a:ext>
            </a:extLst>
          </p:cNvPr>
          <p:cNvGraphicFramePr>
            <a:graphicFrameLocks/>
          </p:cNvGraphicFramePr>
          <p:nvPr/>
        </p:nvGraphicFramePr>
        <p:xfrm>
          <a:off x="4485640" y="1700186"/>
          <a:ext cx="4201160" cy="2338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8C53C8B-EB3C-46E5-97F6-D4DFDD4152E9}"/>
              </a:ext>
            </a:extLst>
          </p:cNvPr>
          <p:cNvGraphicFramePr>
            <a:graphicFrameLocks/>
          </p:cNvGraphicFramePr>
          <p:nvPr/>
        </p:nvGraphicFramePr>
        <p:xfrm>
          <a:off x="56265" y="4141007"/>
          <a:ext cx="4144895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BB1094A5-313E-48A4-9E8C-549BD4855CE7}"/>
              </a:ext>
            </a:extLst>
          </p:cNvPr>
          <p:cNvGraphicFramePr>
            <a:graphicFrameLocks/>
          </p:cNvGraphicFramePr>
          <p:nvPr/>
        </p:nvGraphicFramePr>
        <p:xfrm>
          <a:off x="4455277" y="4184998"/>
          <a:ext cx="4201161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383779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3000"/>
            <a:ext cx="9144000" cy="533400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- Adoption of SI Innovations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3A8CE0-DC34-4F2A-9C22-C2A33BAC9E50}"/>
              </a:ext>
            </a:extLst>
          </p:cNvPr>
          <p:cNvSpPr txBox="1"/>
          <p:nvPr/>
        </p:nvSpPr>
        <p:spPr>
          <a:xfrm>
            <a:off x="4623390" y="1761206"/>
            <a:ext cx="39588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7B058661-7E88-40A8-B7F2-94CFC357AF5A}"/>
              </a:ext>
            </a:extLst>
          </p:cNvPr>
          <p:cNvGraphicFramePr>
            <a:graphicFrameLocks/>
          </p:cNvGraphicFramePr>
          <p:nvPr/>
        </p:nvGraphicFramePr>
        <p:xfrm>
          <a:off x="86711" y="1784854"/>
          <a:ext cx="3958858" cy="2329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4494994-CD7A-497B-BCD5-86DD82135ADE}"/>
              </a:ext>
            </a:extLst>
          </p:cNvPr>
          <p:cNvGraphicFramePr>
            <a:graphicFrameLocks/>
          </p:cNvGraphicFramePr>
          <p:nvPr/>
        </p:nvGraphicFramePr>
        <p:xfrm>
          <a:off x="4572000" y="1784854"/>
          <a:ext cx="4393966" cy="2329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05665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3000"/>
            <a:ext cx="9144000" cy="533400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-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Barriers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to adoption of SI Innovations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6A260B6-F506-40D2-BE75-D5A09636B7BE}"/>
              </a:ext>
            </a:extLst>
          </p:cNvPr>
          <p:cNvGraphicFramePr>
            <a:graphicFrameLocks/>
          </p:cNvGraphicFramePr>
          <p:nvPr/>
        </p:nvGraphicFramePr>
        <p:xfrm>
          <a:off x="106326" y="1752600"/>
          <a:ext cx="4313274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7BA29666-F74E-49B0-9A59-B60F3A784390}"/>
              </a:ext>
            </a:extLst>
          </p:cNvPr>
          <p:cNvGraphicFramePr>
            <a:graphicFrameLocks/>
          </p:cNvGraphicFramePr>
          <p:nvPr/>
        </p:nvGraphicFramePr>
        <p:xfrm>
          <a:off x="4572000" y="3583126"/>
          <a:ext cx="4400994" cy="3098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FBA59D8-B0FC-4C14-ACB1-5364E601E313}"/>
              </a:ext>
            </a:extLst>
          </p:cNvPr>
          <p:cNvSpPr txBox="1"/>
          <p:nvPr/>
        </p:nvSpPr>
        <p:spPr>
          <a:xfrm>
            <a:off x="4572000" y="1752600"/>
            <a:ext cx="44009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Barriers</a:t>
            </a:r>
            <a:r>
              <a:rPr lang="fr-FR" dirty="0"/>
              <a:t> to the adoption of SI technologies and innovations are </a:t>
            </a:r>
            <a:r>
              <a:rPr lang="fr-FR" dirty="0" err="1"/>
              <a:t>related</a:t>
            </a:r>
            <a:r>
              <a:rPr lang="fr-FR" dirty="0"/>
              <a:t> to </a:t>
            </a:r>
            <a:r>
              <a:rPr lang="fr-FR" dirty="0" err="1"/>
              <a:t>lack</a:t>
            </a:r>
            <a:r>
              <a:rPr lang="fr-FR" dirty="0"/>
              <a:t> or </a:t>
            </a:r>
            <a:r>
              <a:rPr lang="fr-FR" dirty="0" err="1"/>
              <a:t>insufficient</a:t>
            </a:r>
            <a:r>
              <a:rPr lang="fr-FR" dirty="0"/>
              <a:t> training and </a:t>
            </a:r>
            <a:r>
              <a:rPr lang="fr-FR" dirty="0" err="1"/>
              <a:t>technicals</a:t>
            </a:r>
            <a:r>
              <a:rPr lang="fr-FR" dirty="0"/>
              <a:t> </a:t>
            </a:r>
            <a:r>
              <a:rPr lang="fr-FR" dirty="0" err="1"/>
              <a:t>skills</a:t>
            </a:r>
            <a:r>
              <a:rPr lang="fr-FR" dirty="0"/>
              <a:t>, </a:t>
            </a:r>
            <a:r>
              <a:rPr lang="fr-FR" dirty="0" err="1"/>
              <a:t>poor</a:t>
            </a:r>
            <a:r>
              <a:rPr lang="fr-FR" dirty="0"/>
              <a:t> </a:t>
            </a:r>
            <a:r>
              <a:rPr lang="fr-FR" dirty="0" err="1"/>
              <a:t>access</a:t>
            </a:r>
            <a:r>
              <a:rPr lang="fr-FR" dirty="0"/>
              <a:t> to information and </a:t>
            </a:r>
            <a:r>
              <a:rPr lang="fr-FR" dirty="0" err="1"/>
              <a:t>lack</a:t>
            </a:r>
            <a:r>
              <a:rPr lang="fr-FR" dirty="0"/>
              <a:t> of </a:t>
            </a:r>
            <a:r>
              <a:rPr lang="fr-FR" dirty="0" err="1"/>
              <a:t>financial</a:t>
            </a:r>
            <a:r>
              <a:rPr lang="fr-FR" dirty="0"/>
              <a:t> </a:t>
            </a:r>
            <a:r>
              <a:rPr lang="fr-FR" dirty="0" err="1"/>
              <a:t>resources</a:t>
            </a:r>
            <a:r>
              <a:rPr lang="fr-FR" dirty="0"/>
              <a:t> and </a:t>
            </a:r>
            <a:r>
              <a:rPr lang="fr-FR" dirty="0" err="1"/>
              <a:t>materials</a:t>
            </a:r>
            <a:r>
              <a:rPr lang="fr-FR" dirty="0"/>
              <a:t> in </a:t>
            </a:r>
            <a:r>
              <a:rPr lang="fr-FR" dirty="0" err="1"/>
              <a:t>both</a:t>
            </a:r>
            <a:r>
              <a:rPr lang="fr-FR" dirty="0"/>
              <a:t> Koutiala and Bougouni</a:t>
            </a:r>
          </a:p>
        </p:txBody>
      </p:sp>
    </p:spTree>
    <p:extLst>
      <p:ext uri="{BB962C8B-B14F-4D97-AF65-F5344CB8AC3E}">
        <p14:creationId xmlns:p14="http://schemas.microsoft.com/office/powerpoint/2010/main" val="2143687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24607"/>
            <a:ext cx="9144000" cy="551793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lvl="0"/>
            <a:r>
              <a:rPr lang="fr-FR" sz="20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000" b="1" dirty="0">
                <a:solidFill>
                  <a:srgbClr val="C0504D">
                    <a:lumMod val="50000"/>
                  </a:srgbClr>
                </a:solidFill>
              </a:rPr>
              <a:t>-Farmers’ Access to Information on SI Innovations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026032C-4318-41C2-AD50-0B1FFDC2490C}"/>
              </a:ext>
            </a:extLst>
          </p:cNvPr>
          <p:cNvGraphicFramePr>
            <a:graphicFrameLocks/>
          </p:cNvGraphicFramePr>
          <p:nvPr/>
        </p:nvGraphicFramePr>
        <p:xfrm>
          <a:off x="85060" y="1752600"/>
          <a:ext cx="433454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D4C0504-7032-4152-AE96-679799C5E67E}"/>
              </a:ext>
            </a:extLst>
          </p:cNvPr>
          <p:cNvGraphicFramePr>
            <a:graphicFrameLocks/>
          </p:cNvGraphicFramePr>
          <p:nvPr/>
        </p:nvGraphicFramePr>
        <p:xfrm>
          <a:off x="4495800" y="1773621"/>
          <a:ext cx="4219903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34162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BBD85819-3C59-A24D-B09E-D002917ED968}"/>
              </a:ext>
            </a:extLst>
          </p:cNvPr>
          <p:cNvSpPr txBox="1">
            <a:spLocks/>
          </p:cNvSpPr>
          <p:nvPr/>
        </p:nvSpPr>
        <p:spPr>
          <a:xfrm>
            <a:off x="228600" y="2133600"/>
            <a:ext cx="8686800" cy="11430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n-US" sz="2400" dirty="0"/>
              <a:t>GIS mapping of implemented technologies across different agro-ecologies and demographic in Bougouni and Koutiala, Mali</a:t>
            </a:r>
          </a:p>
        </p:txBody>
      </p:sp>
    </p:spTree>
    <p:extLst>
      <p:ext uri="{BB962C8B-B14F-4D97-AF65-F5344CB8AC3E}">
        <p14:creationId xmlns:p14="http://schemas.microsoft.com/office/powerpoint/2010/main" val="30489715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3000"/>
            <a:ext cx="9144000" cy="533400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000" b="1" dirty="0">
                <a:solidFill>
                  <a:srgbClr val="C0504D">
                    <a:lumMod val="50000"/>
                  </a:srgbClr>
                </a:solidFill>
              </a:rPr>
              <a:t>- Evolution of Production </a:t>
            </a:r>
            <a:r>
              <a:rPr lang="fr-FR" sz="2000" b="1" dirty="0" err="1">
                <a:solidFill>
                  <a:srgbClr val="C0504D">
                    <a:lumMod val="50000"/>
                  </a:srgbClr>
                </a:solidFill>
              </a:rPr>
              <a:t>Factors</a:t>
            </a:r>
            <a:r>
              <a:rPr lang="fr-FR" sz="2000" b="1" dirty="0">
                <a:solidFill>
                  <a:srgbClr val="C0504D">
                    <a:lumMod val="50000"/>
                  </a:srgbClr>
                </a:solidFill>
              </a:rPr>
              <a:t> of </a:t>
            </a:r>
            <a:r>
              <a:rPr lang="fr-FR" sz="2000" b="1" dirty="0" err="1">
                <a:solidFill>
                  <a:srgbClr val="C0504D">
                    <a:lumMod val="50000"/>
                  </a:srgbClr>
                </a:solidFill>
              </a:rPr>
              <a:t>Yield</a:t>
            </a:r>
            <a:r>
              <a:rPr lang="fr-FR" sz="2000" b="1" dirty="0">
                <a:solidFill>
                  <a:srgbClr val="C0504D">
                    <a:lumMod val="50000"/>
                  </a:srgbClr>
                </a:solidFill>
              </a:rPr>
              <a:t> Increase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0EA4CC3-9790-4CE1-97BE-C69458A8E02B}"/>
              </a:ext>
            </a:extLst>
          </p:cNvPr>
          <p:cNvGraphicFramePr>
            <a:graphicFrameLocks/>
          </p:cNvGraphicFramePr>
          <p:nvPr/>
        </p:nvGraphicFramePr>
        <p:xfrm>
          <a:off x="228600" y="1981200"/>
          <a:ext cx="43434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4BE0451-F603-4711-9903-D01C8152E03B}"/>
              </a:ext>
            </a:extLst>
          </p:cNvPr>
          <p:cNvGraphicFramePr>
            <a:graphicFrameLocks/>
          </p:cNvGraphicFramePr>
          <p:nvPr/>
        </p:nvGraphicFramePr>
        <p:xfrm>
          <a:off x="4648200" y="1981200"/>
          <a:ext cx="43815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68FCB8F-C4F4-43A5-9325-2DF94C808338}"/>
              </a:ext>
            </a:extLst>
          </p:cNvPr>
          <p:cNvSpPr txBox="1"/>
          <p:nvPr/>
        </p:nvSpPr>
        <p:spPr>
          <a:xfrm>
            <a:off x="228600" y="4472285"/>
            <a:ext cx="880109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60% of the </a:t>
            </a:r>
            <a:r>
              <a:rPr lang="fr-FR" sz="2400" dirty="0" err="1"/>
              <a:t>respondents</a:t>
            </a:r>
            <a:r>
              <a:rPr lang="fr-FR" sz="2400" dirty="0"/>
              <a:t> have </a:t>
            </a:r>
            <a:r>
              <a:rPr lang="fr-FR" sz="2400" dirty="0" err="1"/>
              <a:t>reported</a:t>
            </a:r>
            <a:r>
              <a:rPr lang="fr-FR" sz="2400" dirty="0"/>
              <a:t> an increase in the </a:t>
            </a:r>
            <a:r>
              <a:rPr lang="fr-FR" sz="2400" dirty="0" err="1"/>
              <a:t>yield</a:t>
            </a:r>
            <a:r>
              <a:rPr lang="fr-FR" sz="2400" dirty="0"/>
              <a:t> </a:t>
            </a:r>
            <a:r>
              <a:rPr lang="fr-FR" sz="2400" dirty="0" err="1"/>
              <a:t>during</a:t>
            </a:r>
            <a:r>
              <a:rPr lang="fr-FR" sz="2400" dirty="0"/>
              <a:t> the last </a:t>
            </a:r>
            <a:r>
              <a:rPr lang="fr-FR" sz="2400" dirty="0" err="1"/>
              <a:t>campaign</a:t>
            </a:r>
            <a:r>
              <a:rPr lang="fr-FR" sz="2400" dirty="0"/>
              <a:t> and </a:t>
            </a:r>
            <a:r>
              <a:rPr lang="fr-FR" sz="2400" dirty="0" err="1"/>
              <a:t>according</a:t>
            </a:r>
            <a:r>
              <a:rPr lang="fr-FR" sz="2400" dirty="0"/>
              <a:t> to </a:t>
            </a:r>
            <a:r>
              <a:rPr lang="fr-FR" sz="2400" dirty="0" err="1"/>
              <a:t>most</a:t>
            </a:r>
            <a:r>
              <a:rPr lang="fr-FR" sz="2400" dirty="0"/>
              <a:t> of the </a:t>
            </a:r>
            <a:r>
              <a:rPr lang="fr-FR" sz="2400" dirty="0" err="1"/>
              <a:t>respondents</a:t>
            </a:r>
            <a:r>
              <a:rPr lang="fr-FR" sz="2400" dirty="0"/>
              <a:t> the increase in the </a:t>
            </a:r>
            <a:r>
              <a:rPr lang="fr-FR" sz="2400" dirty="0" err="1"/>
              <a:t>yield</a:t>
            </a:r>
            <a:r>
              <a:rPr lang="fr-FR" sz="2400" dirty="0"/>
              <a:t> were due to good rainfall and adoption of SI Innovations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366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3000"/>
            <a:ext cx="9144000" cy="533400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solidFill>
                  <a:srgbClr val="C0504D">
                    <a:lumMod val="50000"/>
                  </a:srgbClr>
                </a:solidFill>
              </a:rPr>
              <a:t>3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lang="fr-FR" sz="20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000" b="1" dirty="0">
                <a:solidFill>
                  <a:srgbClr val="C0504D">
                    <a:lumMod val="50000"/>
                  </a:srgbClr>
                </a:solidFill>
              </a:rPr>
              <a:t>- Food </a:t>
            </a:r>
            <a:r>
              <a:rPr lang="fr-FR" sz="2000" b="1" dirty="0" err="1">
                <a:solidFill>
                  <a:srgbClr val="C0504D">
                    <a:lumMod val="50000"/>
                  </a:srgbClr>
                </a:solidFill>
              </a:rPr>
              <a:t>Availability</a:t>
            </a:r>
            <a:r>
              <a:rPr lang="fr-FR" sz="2000" b="1" dirty="0">
                <a:solidFill>
                  <a:srgbClr val="C0504D">
                    <a:lumMod val="50000"/>
                  </a:srgbClr>
                </a:solidFill>
              </a:rPr>
              <a:t> and Adoption of SI Innovations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A436D46-FB17-474D-805E-9E190BAED388}"/>
              </a:ext>
            </a:extLst>
          </p:cNvPr>
          <p:cNvGraphicFramePr>
            <a:graphicFrameLocks/>
          </p:cNvGraphicFramePr>
          <p:nvPr/>
        </p:nvGraphicFramePr>
        <p:xfrm>
          <a:off x="4800600" y="1676400"/>
          <a:ext cx="39624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CC96B46-2101-49F6-A10D-BDC7BE70F3D7}"/>
              </a:ext>
            </a:extLst>
          </p:cNvPr>
          <p:cNvGraphicFramePr>
            <a:graphicFrameLocks/>
          </p:cNvGraphicFramePr>
          <p:nvPr/>
        </p:nvGraphicFramePr>
        <p:xfrm>
          <a:off x="4797056" y="4152900"/>
          <a:ext cx="3962400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ABFB55F-8BA7-4FC9-9D79-601558164034}"/>
              </a:ext>
            </a:extLst>
          </p:cNvPr>
          <p:cNvGraphicFramePr>
            <a:graphicFrameLocks/>
          </p:cNvGraphicFramePr>
          <p:nvPr/>
        </p:nvGraphicFramePr>
        <p:xfrm>
          <a:off x="381000" y="1714500"/>
          <a:ext cx="38862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5AA7B25-8C58-4899-9D8D-B4E3012F1C5D}"/>
              </a:ext>
            </a:extLst>
          </p:cNvPr>
          <p:cNvSpPr txBox="1"/>
          <p:nvPr/>
        </p:nvSpPr>
        <p:spPr>
          <a:xfrm>
            <a:off x="381000" y="4495800"/>
            <a:ext cx="396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There is a </a:t>
            </a:r>
            <a:r>
              <a:rPr lang="fr-FR" sz="2400" dirty="0" err="1"/>
              <a:t>correlation</a:t>
            </a:r>
            <a:r>
              <a:rPr lang="fr-FR" sz="2400" dirty="0"/>
              <a:t> </a:t>
            </a:r>
            <a:r>
              <a:rPr lang="fr-FR" sz="2400" dirty="0" err="1"/>
              <a:t>between</a:t>
            </a:r>
            <a:r>
              <a:rPr lang="fr-FR" sz="2400" dirty="0"/>
              <a:t> </a:t>
            </a:r>
            <a:r>
              <a:rPr lang="fr-FR" sz="2400" dirty="0" err="1"/>
              <a:t>food</a:t>
            </a:r>
            <a:r>
              <a:rPr lang="fr-FR" sz="2400" dirty="0"/>
              <a:t> </a:t>
            </a:r>
            <a:r>
              <a:rPr lang="fr-FR" sz="2400" dirty="0" err="1"/>
              <a:t>availability</a:t>
            </a:r>
            <a:r>
              <a:rPr lang="fr-FR" sz="2400" dirty="0"/>
              <a:t> and </a:t>
            </a:r>
            <a:r>
              <a:rPr lang="fr-FR" sz="2400" dirty="0" err="1"/>
              <a:t>technology</a:t>
            </a:r>
            <a:r>
              <a:rPr lang="fr-FR" sz="2400" dirty="0"/>
              <a:t> adoption which </a:t>
            </a:r>
            <a:r>
              <a:rPr lang="fr-FR" sz="2400" dirty="0" err="1"/>
              <a:t>need</a:t>
            </a:r>
            <a:r>
              <a:rPr lang="fr-FR" sz="2400" dirty="0"/>
              <a:t> to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explored</a:t>
            </a:r>
            <a:r>
              <a:rPr lang="fr-FR" sz="2400" dirty="0"/>
              <a:t> </a:t>
            </a:r>
            <a:r>
              <a:rPr lang="fr-FR" sz="2400" dirty="0" err="1"/>
              <a:t>further</a:t>
            </a:r>
            <a:r>
              <a:rPr lang="fr-FR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12240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3000"/>
            <a:ext cx="9144000" cy="533400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5.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Way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Forward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57200" y="2209800"/>
            <a:ext cx="8686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Geo-spatial monitoring of evolution in technology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Cross-analysis of the evolution of climatic variables and biophysical variables at west Africa level and at the Africa Rising intervention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Draft of article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60634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3000"/>
            <a:ext cx="9144000" cy="533400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4. 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Conclusion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DB10AC-10B2-43C0-BA83-F7372A4982A9}"/>
              </a:ext>
            </a:extLst>
          </p:cNvPr>
          <p:cNvSpPr txBox="1"/>
          <p:nvPr/>
        </p:nvSpPr>
        <p:spPr>
          <a:xfrm>
            <a:off x="76200" y="1676400"/>
            <a:ext cx="9067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The </a:t>
            </a:r>
            <a:r>
              <a:rPr lang="fr-FR" sz="2000" dirty="0" err="1"/>
              <a:t>project</a:t>
            </a:r>
            <a:r>
              <a:rPr lang="fr-FR" sz="2000" dirty="0"/>
              <a:t> have increased the </a:t>
            </a:r>
            <a:r>
              <a:rPr lang="fr-FR" sz="2000" dirty="0" err="1"/>
              <a:t>awareness</a:t>
            </a:r>
            <a:r>
              <a:rPr lang="fr-FR" sz="2000" dirty="0"/>
              <a:t> of </a:t>
            </a:r>
            <a:r>
              <a:rPr lang="fr-FR" sz="2000" dirty="0" err="1"/>
              <a:t>farmers</a:t>
            </a:r>
            <a:r>
              <a:rPr lang="fr-FR" sz="2000" dirty="0"/>
              <a:t> and </a:t>
            </a:r>
            <a:r>
              <a:rPr lang="fr-FR" sz="2000" dirty="0" err="1"/>
              <a:t>improved</a:t>
            </a:r>
            <a:r>
              <a:rPr lang="fr-FR" sz="2000" dirty="0"/>
              <a:t> the </a:t>
            </a:r>
            <a:r>
              <a:rPr lang="fr-FR" sz="2000" dirty="0" err="1"/>
              <a:t>knowledge</a:t>
            </a:r>
            <a:r>
              <a:rPr lang="fr-FR" sz="2000" dirty="0"/>
              <a:t> and adoption of </a:t>
            </a:r>
            <a:r>
              <a:rPr lang="fr-FR" sz="2000" dirty="0" err="1"/>
              <a:t>sustainable</a:t>
            </a:r>
            <a:r>
              <a:rPr lang="fr-FR" sz="2000" dirty="0"/>
              <a:t> </a:t>
            </a:r>
            <a:r>
              <a:rPr lang="fr-FR" sz="2000" dirty="0" err="1"/>
              <a:t>instensification</a:t>
            </a:r>
            <a:r>
              <a:rPr lang="fr-FR" sz="2000" dirty="0"/>
              <a:t> technologies and innovation in </a:t>
            </a:r>
            <a:r>
              <a:rPr lang="fr-FR" sz="2000" dirty="0" err="1"/>
              <a:t>target</a:t>
            </a:r>
            <a:r>
              <a:rPr lang="fr-FR" sz="2000" dirty="0"/>
              <a:t>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Integrated </a:t>
            </a:r>
            <a:r>
              <a:rPr lang="fr-FR" sz="2000" dirty="0" err="1"/>
              <a:t>livestock</a:t>
            </a:r>
            <a:r>
              <a:rPr lang="fr-FR" sz="2000" dirty="0"/>
              <a:t> technologies (</a:t>
            </a:r>
            <a:r>
              <a:rPr lang="fr-FR" sz="2000" dirty="0" err="1"/>
              <a:t>housing</a:t>
            </a:r>
            <a:r>
              <a:rPr lang="fr-FR" sz="2000" dirty="0"/>
              <a:t>, </a:t>
            </a:r>
            <a:r>
              <a:rPr lang="fr-FR" sz="2000" dirty="0" err="1"/>
              <a:t>feed</a:t>
            </a:r>
            <a:r>
              <a:rPr lang="fr-FR" sz="2000" dirty="0"/>
              <a:t>, </a:t>
            </a:r>
            <a:r>
              <a:rPr lang="fr-FR" sz="2000" dirty="0" err="1"/>
              <a:t>health</a:t>
            </a:r>
            <a:r>
              <a:rPr lang="fr-FR" sz="2000" dirty="0"/>
              <a:t>) </a:t>
            </a:r>
            <a:r>
              <a:rPr lang="fr-FR" sz="2000" dirty="0" err="1"/>
              <a:t>need</a:t>
            </a:r>
            <a:r>
              <a:rPr lang="fr-FR" sz="2000" dirty="0"/>
              <a:t> to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upscaled</a:t>
            </a:r>
            <a:r>
              <a:rPr lang="fr-FR" sz="2000" dirty="0"/>
              <a:t> </a:t>
            </a:r>
            <a:r>
              <a:rPr lang="fr-FR" sz="2000" dirty="0" err="1"/>
              <a:t>widely</a:t>
            </a:r>
            <a:r>
              <a:rPr lang="fr-FR" sz="2000" dirty="0"/>
              <a:t> in interventions districts of Koutiala and Bougouni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Farmers</a:t>
            </a:r>
            <a:r>
              <a:rPr lang="fr-FR" sz="2000" dirty="0"/>
              <a:t>, Extension services and </a:t>
            </a:r>
            <a:r>
              <a:rPr lang="fr-FR" sz="2000" dirty="0" err="1"/>
              <a:t>NGOs</a:t>
            </a:r>
            <a:r>
              <a:rPr lang="fr-FR" sz="2000" dirty="0"/>
              <a:t> are key </a:t>
            </a:r>
            <a:r>
              <a:rPr lang="fr-FR" sz="2000" dirty="0" err="1"/>
              <a:t>players</a:t>
            </a:r>
            <a:r>
              <a:rPr lang="fr-FR" sz="2000" dirty="0"/>
              <a:t> in technologies and innovations </a:t>
            </a:r>
            <a:r>
              <a:rPr lang="fr-FR" sz="2000" dirty="0" err="1"/>
              <a:t>dissemination</a:t>
            </a:r>
            <a:r>
              <a:rPr lang="fr-FR" sz="2000" dirty="0"/>
              <a:t> for a </a:t>
            </a:r>
            <a:r>
              <a:rPr lang="fr-FR" sz="2000" dirty="0" err="1"/>
              <a:t>sustainable</a:t>
            </a:r>
            <a:r>
              <a:rPr lang="fr-FR" sz="2000" dirty="0"/>
              <a:t> intensification of </a:t>
            </a:r>
            <a:r>
              <a:rPr lang="fr-FR" sz="2000" dirty="0" err="1"/>
              <a:t>farming</a:t>
            </a:r>
            <a:r>
              <a:rPr lang="fr-FR" sz="2000" dirty="0"/>
              <a:t> </a:t>
            </a:r>
            <a:r>
              <a:rPr lang="fr-FR" sz="2000" dirty="0" err="1"/>
              <a:t>systems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To contribute to the resilience of ecological ecosystems, it is important to take into account the </a:t>
            </a:r>
            <a:r>
              <a:rPr lang="en-US" sz="2000" b="1" dirty="0"/>
              <a:t>rapidity of changes in the environment</a:t>
            </a:r>
            <a:r>
              <a:rPr lang="en-US" sz="2000" dirty="0"/>
              <a:t>, the living condition and the growth rate of the population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Technology production is not sufficient to ensure resilience, but the associated mechanisms to facilitate adoption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5653923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8965" y="1600200"/>
            <a:ext cx="91440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noProof="0" dirty="0">
                <a:solidFill>
                  <a:srgbClr val="C0504D">
                    <a:lumMod val="50000"/>
                  </a:srgbClr>
                </a:solidFill>
              </a:rPr>
              <a:t>4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Conclusion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04800" y="2214282"/>
            <a:ext cx="8534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contribute to the resilience of ecological ecosystems, it is important to take into account the </a:t>
            </a:r>
            <a:r>
              <a:rPr lang="en-US" b="1" dirty="0"/>
              <a:t>rapidity of changes in the environment</a:t>
            </a:r>
            <a:r>
              <a:rPr lang="en-US" dirty="0"/>
              <a:t>, the living condition and the growth rate of the population.</a:t>
            </a:r>
          </a:p>
          <a:p>
            <a:endParaRPr lang="en-US" dirty="0"/>
          </a:p>
          <a:p>
            <a:r>
              <a:rPr lang="en-US" dirty="0"/>
              <a:t>Technology production is not sufficient to ensure resilience, but the associated mechanisms to facilitate adoption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31804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700">
              <a:srgbClr val="FFFFFF"/>
            </a:gs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431970"/>
              </p:ext>
            </p:extLst>
          </p:nvPr>
        </p:nvGraphicFramePr>
        <p:xfrm>
          <a:off x="-2" y="1371600"/>
          <a:ext cx="9220201" cy="5571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2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3285120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1363080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133599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312109">
                <a:tc>
                  <a:txBody>
                    <a:bodyPr/>
                    <a:lstStyle/>
                    <a:p>
                      <a:r>
                        <a:rPr lang="en-US" sz="1200" dirty="0"/>
                        <a:t>Outcome no.4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Output no.4.3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Activity no.4.3.2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/>
                        <a:t>GIS mapping of implemented technologies across different agro-ecologies and </a:t>
                      </a:r>
                    </a:p>
                    <a:p>
                      <a:r>
                        <a:rPr lang="en-US" sz="1600" dirty="0"/>
                        <a:t>demographic settings to help evaluation of adoption practices.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/>
                        <a:t>Koutiala (</a:t>
                      </a:r>
                      <a:r>
                        <a:rPr lang="en-US" sz="1600" dirty="0" err="1"/>
                        <a:t>M’Pessoba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Nampossela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N’Golonianasso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Sirakele</a:t>
                      </a:r>
                      <a:r>
                        <a:rPr lang="en-US" sz="1600" dirty="0"/>
                        <a:t>, </a:t>
                      </a:r>
                      <a:r>
                        <a:rPr lang="en-US" sz="1600" dirty="0" err="1"/>
                        <a:t>Zansoni</a:t>
                      </a:r>
                      <a:r>
                        <a:rPr lang="en-US" sz="1600" dirty="0"/>
                        <a:t>), Bougouni (Flola, Dieba, Madina, Sibirila)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/>
                        <a:t>July 2018- May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/>
                        <a:t>6.1  Land use</a:t>
                      </a:r>
                      <a:r>
                        <a:rPr lang="en-US" sz="1600" baseline="0" dirty="0"/>
                        <a:t> and land </a:t>
                      </a:r>
                      <a:r>
                        <a:rPr lang="en-US" sz="1600" dirty="0"/>
                        <a:t>cover maps,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/>
                        <a:t>6.2  Changes detection matrix</a:t>
                      </a:r>
                      <a:r>
                        <a:rPr lang="en-US" sz="1600" baseline="0" dirty="0"/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/>
                        <a:t>7.1 Productivity_ _ _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/>
                        <a:t>7.2 Environmental: changes detection in environment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/>
                        <a:t>7.3 Economic: Farmers living condition status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/>
                        <a:t>7.4 Social: Level of technologies</a:t>
                      </a:r>
                      <a:r>
                        <a:rPr lang="en-US" sz="1600" baseline="0" dirty="0"/>
                        <a:t> adoptions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/>
                        <a:t>7.5 Human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600" dirty="0" err="1"/>
                        <a:t>Bougouna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Sogoba</a:t>
                      </a:r>
                      <a:endParaRPr lang="en-US" sz="16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600" dirty="0" err="1"/>
                        <a:t>Birhanu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Zemadim</a:t>
                      </a:r>
                      <a:endParaRPr lang="en-US" sz="16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600" dirty="0"/>
                        <a:t>Mahamadou M Dicko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600" dirty="0" err="1"/>
                        <a:t>Oumar</a:t>
                      </a:r>
                      <a:r>
                        <a:rPr lang="en-US" sz="1600" dirty="0"/>
                        <a:t> B </a:t>
                      </a:r>
                      <a:r>
                        <a:rPr lang="en-US" sz="1600" dirty="0" err="1"/>
                        <a:t>Samaké</a:t>
                      </a:r>
                      <a:endParaRPr lang="en-US" sz="16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600" dirty="0"/>
                        <a:t>Gilbert </a:t>
                      </a:r>
                      <a:r>
                        <a:rPr lang="en-US" sz="1600" dirty="0" err="1"/>
                        <a:t>Dembélé</a:t>
                      </a:r>
                      <a:endParaRPr lang="en-US" sz="16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600" dirty="0"/>
                        <a:t>Kalifa Goita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600" dirty="0" err="1"/>
                        <a:t>Safia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Abdelnaime</a:t>
                      </a:r>
                      <a:endParaRPr lang="en-US" sz="16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600" dirty="0"/>
                        <a:t>Francis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563880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will interact with others)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dirty="0"/>
                        <a:t>Scientific information (ecosystem</a:t>
                      </a:r>
                      <a:r>
                        <a:rPr lang="en-US" sz="1600" baseline="0" dirty="0"/>
                        <a:t> and communities resilience)</a:t>
                      </a:r>
                      <a:r>
                        <a:rPr lang="en-US" sz="1600" dirty="0"/>
                        <a:t> sharing with others projects and programs in Africa</a:t>
                      </a:r>
                      <a:r>
                        <a:rPr lang="en-US" sz="1600" baseline="0" dirty="0"/>
                        <a:t> Rising intervention areas. 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143000"/>
            <a:ext cx="9144000" cy="533400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Introduction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r>
              <a:rPr lang="fr-CA" sz="2400" dirty="0" err="1">
                <a:solidFill>
                  <a:srgbClr val="FF0000"/>
                </a:solidFill>
              </a:rPr>
              <a:t>Sub-activity</a:t>
            </a:r>
            <a:r>
              <a:rPr lang="fr-CA" sz="2400" dirty="0">
                <a:solidFill>
                  <a:srgbClr val="FF0000"/>
                </a:solidFill>
              </a:rPr>
              <a:t> MA4321-18</a:t>
            </a:r>
          </a:p>
          <a:p>
            <a:pPr marL="800100" lvl="1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2400" dirty="0"/>
              <a:t> </a:t>
            </a:r>
            <a:r>
              <a:rPr lang="en-US" altLang="fr-FR" sz="2400" dirty="0">
                <a:latin typeface="+mj-lt"/>
              </a:rPr>
              <a:t>GIS mapping of implemented technologies across different agro-ecologies and demographic settings to help evaluation of adoption practices. </a:t>
            </a:r>
          </a:p>
          <a:p>
            <a:pPr marL="800100" lvl="1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fr-CA" altLang="fr-FR" sz="2400" dirty="0">
              <a:latin typeface="+mj-lt"/>
            </a:endParaRPr>
          </a:p>
          <a:p>
            <a:pPr marL="800100" lvl="1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2400" dirty="0" err="1">
                <a:latin typeface="+mj-lt"/>
              </a:rPr>
              <a:t>Assess</a:t>
            </a:r>
            <a:r>
              <a:rPr lang="fr-CA" sz="2400" dirty="0">
                <a:latin typeface="+mj-lt"/>
              </a:rPr>
              <a:t> the state of </a:t>
            </a:r>
            <a:r>
              <a:rPr lang="fr-CA" sz="2400" dirty="0" err="1">
                <a:latin typeface="+mj-lt"/>
              </a:rPr>
              <a:t>natural</a:t>
            </a:r>
            <a:r>
              <a:rPr lang="fr-CA" sz="2400" dirty="0">
                <a:latin typeface="+mj-lt"/>
              </a:rPr>
              <a:t> </a:t>
            </a:r>
            <a:r>
              <a:rPr lang="fr-CA" sz="2400" dirty="0" err="1">
                <a:latin typeface="+mj-lt"/>
              </a:rPr>
              <a:t>resources</a:t>
            </a:r>
            <a:r>
              <a:rPr lang="fr-CA" sz="2400" dirty="0">
                <a:latin typeface="+mj-lt"/>
              </a:rPr>
              <a:t> to </a:t>
            </a:r>
            <a:r>
              <a:rPr lang="fr-CA" sz="2400" dirty="0" err="1">
                <a:latin typeface="+mj-lt"/>
              </a:rPr>
              <a:t>evaluate</a:t>
            </a:r>
            <a:r>
              <a:rPr lang="fr-CA" sz="2400" dirty="0">
                <a:latin typeface="+mj-lt"/>
              </a:rPr>
              <a:t> changes and transition in land use </a:t>
            </a:r>
            <a:r>
              <a:rPr lang="fr-CA" sz="2400" dirty="0" err="1">
                <a:latin typeface="+mj-lt"/>
              </a:rPr>
              <a:t>between</a:t>
            </a:r>
            <a:r>
              <a:rPr lang="fr-CA" sz="2400" dirty="0">
                <a:latin typeface="+mj-lt"/>
              </a:rPr>
              <a:t> 2008 to 2013 as </a:t>
            </a:r>
            <a:r>
              <a:rPr lang="fr-CA" sz="2400" dirty="0" err="1">
                <a:latin typeface="+mj-lt"/>
              </a:rPr>
              <a:t>reference</a:t>
            </a:r>
            <a:r>
              <a:rPr lang="fr-CA" sz="2400" dirty="0">
                <a:latin typeface="+mj-lt"/>
              </a:rPr>
              <a:t> ( </a:t>
            </a:r>
            <a:r>
              <a:rPr lang="fr-CA" sz="2400" dirty="0" err="1">
                <a:latin typeface="+mj-lt"/>
              </a:rPr>
              <a:t>research</a:t>
            </a:r>
            <a:r>
              <a:rPr lang="fr-CA" sz="2400" dirty="0">
                <a:latin typeface="+mj-lt"/>
              </a:rPr>
              <a:t> on innovations and </a:t>
            </a:r>
            <a:r>
              <a:rPr lang="fr-CA" sz="2400" dirty="0" err="1">
                <a:latin typeface="+mj-lt"/>
              </a:rPr>
              <a:t>their</a:t>
            </a:r>
            <a:r>
              <a:rPr lang="fr-CA" sz="2400" dirty="0">
                <a:latin typeface="+mj-lt"/>
              </a:rPr>
              <a:t> </a:t>
            </a:r>
            <a:r>
              <a:rPr lang="fr-CA" sz="2400" dirty="0" err="1">
                <a:latin typeface="+mj-lt"/>
              </a:rPr>
              <a:t>disseminations</a:t>
            </a:r>
            <a:r>
              <a:rPr lang="fr-CA" sz="2400" dirty="0">
                <a:latin typeface="+mj-lt"/>
              </a:rPr>
              <a:t> </a:t>
            </a:r>
            <a:r>
              <a:rPr lang="fr-CA" sz="2400" dirty="0" err="1">
                <a:latin typeface="+mj-lt"/>
              </a:rPr>
              <a:t>started</a:t>
            </a:r>
            <a:r>
              <a:rPr lang="fr-CA" sz="2400" dirty="0">
                <a:latin typeface="+mj-lt"/>
              </a:rPr>
              <a:t> in 2014) </a:t>
            </a:r>
            <a:r>
              <a:rPr lang="fr-FR" sz="2400" dirty="0">
                <a:latin typeface="+mj-lt"/>
              </a:rPr>
              <a:t>and the </a:t>
            </a:r>
            <a:r>
              <a:rPr lang="fr-FR" sz="2400" dirty="0" err="1">
                <a:latin typeface="+mj-lt"/>
              </a:rPr>
              <a:t>transistion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between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/>
              <a:t>2014 and 2018.</a:t>
            </a: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sz="2400" dirty="0"/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121576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07576" y="1295400"/>
            <a:ext cx="8198224" cy="2590800"/>
            <a:chOff x="115785" y="1676400"/>
            <a:chExt cx="8634132" cy="304800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785" y="1828800"/>
              <a:ext cx="4456215" cy="2895600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37996" y="1676400"/>
              <a:ext cx="3711921" cy="3048000"/>
            </a:xfrm>
            <a:prstGeom prst="rect">
              <a:avLst/>
            </a:prstGeom>
          </p:spPr>
        </p:pic>
      </p:grpSp>
      <p:sp>
        <p:nvSpPr>
          <p:cNvPr id="7" name="ZoneTexte 6"/>
          <p:cNvSpPr txBox="1"/>
          <p:nvPr/>
        </p:nvSpPr>
        <p:spPr>
          <a:xfrm>
            <a:off x="0" y="3810000"/>
            <a:ext cx="670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00B0F0"/>
                </a:solidFill>
              </a:rPr>
              <a:t>Satellite : Landsat 8, Spatial </a:t>
            </a:r>
            <a:r>
              <a:rPr lang="fr-FR" sz="2800" i="1" dirty="0" err="1">
                <a:solidFill>
                  <a:srgbClr val="00B0F0"/>
                </a:solidFill>
              </a:rPr>
              <a:t>resolution</a:t>
            </a:r>
            <a:r>
              <a:rPr lang="fr-FR" sz="2800" i="1" dirty="0">
                <a:solidFill>
                  <a:srgbClr val="00B0F0"/>
                </a:solidFill>
              </a:rPr>
              <a:t> 30 m</a:t>
            </a:r>
          </a:p>
          <a:p>
            <a:r>
              <a:rPr lang="fr-FR" dirty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7576" y="4419600"/>
            <a:ext cx="888402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Data </a:t>
            </a:r>
            <a:r>
              <a:rPr lang="fr-FR" sz="2400" dirty="0" err="1"/>
              <a:t>collected</a:t>
            </a:r>
            <a:r>
              <a:rPr lang="fr-FR" sz="2400" dirty="0"/>
              <a:t> : images of dry </a:t>
            </a:r>
            <a:r>
              <a:rPr lang="fr-FR" sz="2400" dirty="0" err="1"/>
              <a:t>season</a:t>
            </a:r>
            <a:r>
              <a:rPr lang="fr-FR" sz="2400" dirty="0"/>
              <a:t> (March and April)</a:t>
            </a:r>
          </a:p>
          <a:p>
            <a:r>
              <a:rPr lang="fr-FR" sz="2400" dirty="0" err="1"/>
              <a:t>Before</a:t>
            </a:r>
            <a:r>
              <a:rPr lang="fr-FR" sz="2400" dirty="0"/>
              <a:t> Africa Rising phase 2 : 	       </a:t>
            </a:r>
            <a:r>
              <a:rPr lang="fr-FR" sz="1200" dirty="0">
                <a:solidFill>
                  <a:srgbClr val="00B0F0"/>
                </a:solidFill>
              </a:rPr>
              <a:t>(7 </a:t>
            </a:r>
            <a:r>
              <a:rPr lang="fr-FR" sz="1200" dirty="0" err="1">
                <a:solidFill>
                  <a:srgbClr val="00B0F0"/>
                </a:solidFill>
              </a:rPr>
              <a:t>years</a:t>
            </a:r>
            <a:r>
              <a:rPr lang="fr-FR" sz="1200" dirty="0">
                <a:solidFill>
                  <a:srgbClr val="00B0F0"/>
                </a:solidFill>
              </a:rPr>
              <a:t>)</a:t>
            </a:r>
            <a:r>
              <a:rPr lang="fr-FR" sz="2400" dirty="0"/>
              <a:t>	2006 and 2013 </a:t>
            </a:r>
          </a:p>
          <a:p>
            <a:r>
              <a:rPr lang="fr-FR" sz="2400" dirty="0"/>
              <a:t>From Africa Rising </a:t>
            </a:r>
            <a:r>
              <a:rPr lang="fr-FR" sz="2400" dirty="0" err="1"/>
              <a:t>begining</a:t>
            </a:r>
            <a:r>
              <a:rPr lang="fr-FR" sz="2400" dirty="0"/>
              <a:t> to date: </a:t>
            </a:r>
            <a:r>
              <a:rPr lang="fr-FR" sz="1200" dirty="0">
                <a:solidFill>
                  <a:srgbClr val="00B0F0"/>
                </a:solidFill>
              </a:rPr>
              <a:t>(5 </a:t>
            </a:r>
            <a:r>
              <a:rPr lang="fr-FR" sz="1200" dirty="0" err="1">
                <a:solidFill>
                  <a:srgbClr val="00B0F0"/>
                </a:solidFill>
              </a:rPr>
              <a:t>years</a:t>
            </a:r>
            <a:r>
              <a:rPr lang="fr-FR" sz="1200" dirty="0">
                <a:solidFill>
                  <a:srgbClr val="00B0F0"/>
                </a:solidFill>
              </a:rPr>
              <a:t>) </a:t>
            </a:r>
            <a:r>
              <a:rPr lang="fr-FR" sz="2400" dirty="0"/>
              <a:t>	2013 and 2018</a:t>
            </a:r>
          </a:p>
          <a:p>
            <a:r>
              <a:rPr lang="fr-FR" sz="2400" dirty="0"/>
              <a:t>Random forest classification</a:t>
            </a:r>
          </a:p>
          <a:p>
            <a:r>
              <a:rPr lang="fr-FR" sz="2400" dirty="0"/>
              <a:t>G</a:t>
            </a:r>
            <a:r>
              <a:rPr lang="en-US" sz="2400" dirty="0" err="1"/>
              <a:t>ains</a:t>
            </a:r>
            <a:r>
              <a:rPr lang="en-US" sz="2400" dirty="0"/>
              <a:t> and losses analysis by type of land occupancy</a:t>
            </a:r>
            <a:r>
              <a:rPr lang="fr-FR" sz="1600" dirty="0"/>
              <a:t> 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0620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294" y="1447800"/>
            <a:ext cx="5611906" cy="341423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79294" y="5212140"/>
            <a:ext cx="89647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Mehtodologie</a:t>
            </a:r>
            <a:r>
              <a:rPr lang="fr-FR" sz="2400" dirty="0"/>
              <a:t> for adoption and socio </a:t>
            </a:r>
            <a:r>
              <a:rPr lang="fr-FR" sz="2400" dirty="0" err="1"/>
              <a:t>economic</a:t>
            </a:r>
            <a:r>
              <a:rPr lang="fr-FR" sz="2400" dirty="0"/>
              <a:t> </a:t>
            </a:r>
            <a:r>
              <a:rPr lang="en-US" sz="2400" dirty="0"/>
              <a:t>analysis :</a:t>
            </a:r>
          </a:p>
          <a:p>
            <a:pPr indent="-342900">
              <a:buFont typeface="Arial" panose="020B0604020202020204" pitchFamily="34" charset="0"/>
              <a:buChar char="•"/>
            </a:pPr>
            <a:r>
              <a:rPr lang="fr-FR" sz="2400" dirty="0"/>
              <a:t>Sampling </a:t>
            </a:r>
            <a:r>
              <a:rPr lang="fr-FR" sz="2000" dirty="0"/>
              <a:t>(1181 </a:t>
            </a:r>
            <a:r>
              <a:rPr lang="fr-FR" sz="2000" dirty="0" err="1"/>
              <a:t>Households</a:t>
            </a:r>
            <a:r>
              <a:rPr lang="fr-FR" sz="2000" dirty="0"/>
              <a:t> in Koutiala and 444 in Bougouni District)</a:t>
            </a:r>
            <a:endParaRPr lang="fr-FR" sz="2400" dirty="0"/>
          </a:p>
          <a:p>
            <a:pPr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Household</a:t>
            </a:r>
            <a:r>
              <a:rPr lang="fr-FR" sz="2400" dirty="0"/>
              <a:t> Survey  (Mobile software AKVO FLOW)</a:t>
            </a:r>
          </a:p>
          <a:p>
            <a:pPr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Socio-economic</a:t>
            </a:r>
            <a:r>
              <a:rPr lang="fr-FR" sz="2400" dirty="0"/>
              <a:t> Data </a:t>
            </a:r>
            <a:r>
              <a:rPr lang="fr-FR" sz="2400" dirty="0" err="1"/>
              <a:t>Analysis</a:t>
            </a:r>
            <a:r>
              <a:rPr lang="fr-FR" sz="2400" dirty="0"/>
              <a:t> (Excel, SPSS)</a:t>
            </a:r>
          </a:p>
        </p:txBody>
      </p:sp>
    </p:spTree>
    <p:extLst>
      <p:ext uri="{BB962C8B-B14F-4D97-AF65-F5344CB8AC3E}">
        <p14:creationId xmlns:p14="http://schemas.microsoft.com/office/powerpoint/2010/main" val="410791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3000"/>
            <a:ext cx="5931503" cy="44958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8599" y="6019800"/>
            <a:ext cx="49364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11111"/>
                </a:solidFill>
                <a:latin typeface="Roboto"/>
              </a:rPr>
              <a:t>Land cover/land use map of Africa (modified from </a:t>
            </a:r>
            <a:r>
              <a:rPr lang="en-US" dirty="0" err="1">
                <a:solidFill>
                  <a:srgbClr val="111111"/>
                </a:solidFill>
                <a:latin typeface="Roboto"/>
              </a:rPr>
              <a:t>Defourny</a:t>
            </a:r>
            <a:r>
              <a:rPr lang="en-US" dirty="0">
                <a:solidFill>
                  <a:srgbClr val="111111"/>
                </a:solidFill>
                <a:latin typeface="Roboto"/>
              </a:rPr>
              <a:t> et al., 2014), </a:t>
            </a:r>
          </a:p>
          <a:p>
            <a:r>
              <a:rPr lang="fr-FR" dirty="0" err="1"/>
              <a:t>Uploaded</a:t>
            </a:r>
            <a:r>
              <a:rPr lang="fr-FR" dirty="0"/>
              <a:t> by </a:t>
            </a:r>
            <a:r>
              <a:rPr lang="fr-FR" u="sng" dirty="0">
                <a:hlinkClick r:id="rId3"/>
              </a:rPr>
              <a:t>Issoufou Ouedraogo</a:t>
            </a:r>
            <a:r>
              <a:rPr lang="fr-FR" u="sng" dirty="0"/>
              <a:t> 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5020" y="1815353"/>
            <a:ext cx="4000500" cy="2667000"/>
          </a:xfrm>
          <a:prstGeom prst="rect">
            <a:avLst/>
          </a:prstGeom>
        </p:spPr>
      </p:pic>
      <p:cxnSp>
        <p:nvCxnSpPr>
          <p:cNvPr id="20" name="Connecteur droit avec flèche 19"/>
          <p:cNvCxnSpPr/>
          <p:nvPr/>
        </p:nvCxnSpPr>
        <p:spPr>
          <a:xfrm flipH="1">
            <a:off x="1447800" y="2362200"/>
            <a:ext cx="4191000" cy="533400"/>
          </a:xfrm>
          <a:prstGeom prst="straightConnector1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705600" y="4524507"/>
            <a:ext cx="198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111111"/>
                </a:solidFill>
                <a:latin typeface="Roboto"/>
              </a:rPr>
              <a:t>AMEDD, 2013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6530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76200" y="1333500"/>
            <a:ext cx="91440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3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and discussions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D1D2EB0-BC5C-4054-861A-47C1A47BFB22}"/>
              </a:ext>
            </a:extLst>
          </p:cNvPr>
          <p:cNvSpPr txBox="1">
            <a:spLocks/>
          </p:cNvSpPr>
          <p:nvPr/>
        </p:nvSpPr>
        <p:spPr>
          <a:xfrm>
            <a:off x="228600" y="2057400"/>
            <a:ext cx="80772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Part I: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Ecological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transition and Land Use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Maps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6" name="Picture 2" descr="G:\AfricaRising\Export_Map_classif\Change_Koutiala_2006-200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7071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56B35-65BB-458B-94A8-6C4A6F9D8D85}"/>
              </a:ext>
            </a:extLst>
          </p:cNvPr>
          <p:cNvSpPr txBox="1">
            <a:spLocks/>
          </p:cNvSpPr>
          <p:nvPr/>
        </p:nvSpPr>
        <p:spPr>
          <a:xfrm>
            <a:off x="0" y="1066800"/>
            <a:ext cx="91440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3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.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Results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and discussions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12BC7-C110-4F8C-98F4-12F28E67D9BC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fr-FR" dirty="0"/>
          </a:p>
          <a:p>
            <a:pPr marL="0" indent="0" algn="just">
              <a:lnSpc>
                <a:spcPct val="120000"/>
              </a:lnSpc>
              <a:buNone/>
            </a:pPr>
            <a:endParaRPr lang="bn-IN" dirty="0">
              <a:latin typeface="Georgia"/>
              <a:cs typeface="Georgia"/>
            </a:endParaRPr>
          </a:p>
          <a:p>
            <a:pPr indent="-3429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marL="457200" indent="-457200" algn="just">
              <a:lnSpc>
                <a:spcPct val="120000"/>
              </a:lnSpc>
              <a:buFont typeface="Arial"/>
              <a:buChar char="•"/>
            </a:pPr>
            <a:endParaRPr lang="bn-IN" dirty="0">
              <a:latin typeface="Georgia"/>
              <a:cs typeface="Georgia"/>
            </a:endParaRPr>
          </a:p>
          <a:p>
            <a:pPr algn="just">
              <a:lnSpc>
                <a:spcPct val="120000"/>
              </a:lnSpc>
            </a:pPr>
            <a:endParaRPr lang="fr-FR" dirty="0">
              <a:latin typeface="Georgia"/>
              <a:cs typeface="Georgia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74426A1-3E53-4D51-8DFA-DD85F5C0D5F1}"/>
              </a:ext>
            </a:extLst>
          </p:cNvPr>
          <p:cNvSpPr txBox="1">
            <a:spLocks/>
          </p:cNvSpPr>
          <p:nvPr/>
        </p:nvSpPr>
        <p:spPr>
          <a:xfrm>
            <a:off x="0" y="1676400"/>
            <a:ext cx="9067800" cy="51054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D1D2EB0-BC5C-4054-861A-47C1A47BFB22}"/>
              </a:ext>
            </a:extLst>
          </p:cNvPr>
          <p:cNvSpPr txBox="1">
            <a:spLocks/>
          </p:cNvSpPr>
          <p:nvPr/>
        </p:nvSpPr>
        <p:spPr>
          <a:xfrm>
            <a:off x="76200" y="1564758"/>
            <a:ext cx="9144000" cy="53340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fr-FR" sz="3600" b="0" kern="1200" cap="none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Part I: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Ecological</a:t>
            </a:r>
            <a:r>
              <a:rPr lang="fr-FR" sz="2400" b="1" dirty="0">
                <a:solidFill>
                  <a:srgbClr val="C0504D">
                    <a:lumMod val="50000"/>
                  </a:srgbClr>
                </a:solidFill>
              </a:rPr>
              <a:t> transition and Land Use </a:t>
            </a:r>
            <a:r>
              <a:rPr lang="fr-FR" sz="2400" b="1" dirty="0" err="1">
                <a:solidFill>
                  <a:srgbClr val="C0504D">
                    <a:lumMod val="50000"/>
                  </a:srgbClr>
                </a:solidFill>
              </a:rPr>
              <a:t>Maps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6" name="Picture 2" descr="G:\AfricaRising\Export_Map_classif\Change_Koutiala_2013-2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63506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9f5e9607-a28b-487e-b093-da60e75ee109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2606</TotalTime>
  <Words>1272</Words>
  <Application>Microsoft Macintosh PowerPoint</Application>
  <PresentationFormat>On-screen Show (4:3)</PresentationFormat>
  <Paragraphs>370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Cambria</vt:lpstr>
      <vt:lpstr>Georgia</vt:lpstr>
      <vt:lpstr>Gill Sans</vt:lpstr>
      <vt:lpstr>Roboto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Jonathan Odhong', IITA</cp:lastModifiedBy>
  <cp:revision>79</cp:revision>
  <cp:lastPrinted>2011-10-06T11:45:23Z</cp:lastPrinted>
  <dcterms:created xsi:type="dcterms:W3CDTF">2018-05-19T10:21:56Z</dcterms:created>
  <dcterms:modified xsi:type="dcterms:W3CDTF">2019-06-02T07:02:42Z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